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sldIdLst>
    <p:sldId id="256" r:id="rId4"/>
    <p:sldId id="258" r:id="rId5"/>
    <p:sldId id="271" r:id="rId6"/>
    <p:sldId id="260" r:id="rId7"/>
    <p:sldId id="270" r:id="rId8"/>
    <p:sldId id="259" r:id="rId9"/>
    <p:sldId id="272" r:id="rId10"/>
    <p:sldId id="266" r:id="rId11"/>
    <p:sldId id="268" r:id="rId12"/>
    <p:sldId id="261" r:id="rId13"/>
    <p:sldId id="265" r:id="rId14"/>
    <p:sldId id="269" r:id="rId15"/>
    <p:sldId id="280" r:id="rId16"/>
    <p:sldId id="275" r:id="rId17"/>
    <p:sldId id="276" r:id="rId18"/>
    <p:sldId id="273" r:id="rId19"/>
    <p:sldId id="274" r:id="rId20"/>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A5F9"/>
    <a:srgbClr val="EFF96F"/>
    <a:srgbClr val="E4F2F4"/>
    <a:srgbClr val="FB8DE3"/>
    <a:srgbClr val="422C16"/>
    <a:srgbClr val="0C788E"/>
    <a:srgbClr val="006666"/>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79D93-5982-49F7-970A-7E82F3B8EFF9}" v="347" dt="2024-06-06T08:04:54.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87389" autoAdjust="0"/>
  </p:normalViewPr>
  <p:slideViewPr>
    <p:cSldViewPr>
      <p:cViewPr varScale="1">
        <p:scale>
          <a:sx n="63" d="100"/>
          <a:sy n="63" d="100"/>
        </p:scale>
        <p:origin x="15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D86707-415B-4FAF-9E35-32D6A75F077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2011BE7F-9F71-4ED6-8ED1-969E477FBA4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D2ECFE2-BBBB-47CF-B7B5-05AF78E7DBDD}" type="datetimeFigureOut">
              <a:rPr lang="en-GB"/>
              <a:pPr>
                <a:defRPr/>
              </a:pPr>
              <a:t>13/06/2024</a:t>
            </a:fld>
            <a:endParaRPr lang="en-GB"/>
          </a:p>
        </p:txBody>
      </p:sp>
      <p:sp>
        <p:nvSpPr>
          <p:cNvPr id="4" name="Slide Image Placeholder 3">
            <a:extLst>
              <a:ext uri="{FF2B5EF4-FFF2-40B4-BE49-F238E27FC236}">
                <a16:creationId xmlns:a16="http://schemas.microsoft.com/office/drawing/2014/main" id="{A6C5E097-4E74-4BC5-8F0E-2C347104560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59604F2-F48D-49D5-AB4A-EF5EFE437BD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9EE66B7-421D-4B32-959E-FA5A9631677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3ACEA20-7CC7-4519-AAC9-57D2ED7CBDD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BEFB5CE-71F6-49A4-9134-8FA0E426CBD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D85A7C7-DF07-2777-63D5-FE6BA11B81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A798105-D392-B200-12E3-DE1211EBEF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8196" name="Slide Number Placeholder 3">
            <a:extLst>
              <a:ext uri="{FF2B5EF4-FFF2-40B4-BE49-F238E27FC236}">
                <a16:creationId xmlns:a16="http://schemas.microsoft.com/office/drawing/2014/main" id="{D45BE957-7890-D310-2615-FBBEE48F4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B23972-B681-46D3-862B-BCF4F1E43739}"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CD8F081-0F1D-75CB-7E05-8A36103429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FF320CD3-AF68-E854-A887-72B73216CB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1">
              <a:solidFill>
                <a:srgbClr val="FF0000"/>
              </a:solidFill>
            </a:endParaRPr>
          </a:p>
        </p:txBody>
      </p:sp>
      <p:sp>
        <p:nvSpPr>
          <p:cNvPr id="11268" name="Slide Number Placeholder 3">
            <a:extLst>
              <a:ext uri="{FF2B5EF4-FFF2-40B4-BE49-F238E27FC236}">
                <a16:creationId xmlns:a16="http://schemas.microsoft.com/office/drawing/2014/main" id="{9833D1A4-1459-681E-3728-D5A0FF8F46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65F9D3-BFB9-480D-A255-8C17B46C5364}" type="slidenum">
              <a:rPr lang="en-GB" altLang="en-US">
                <a:latin typeface="Arial" panose="020B0604020202020204" pitchFamily="34" charset="0"/>
              </a:rPr>
              <a:pPr>
                <a:spcBef>
                  <a:spcPct val="0"/>
                </a:spcBef>
              </a:pPr>
              <a:t>6</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0EED1FF-F8A6-7D36-CFAD-23150AA3E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462D257-05E8-4B13-D7AA-E01CDCB0C2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6388" name="Slide Number Placeholder 3">
            <a:extLst>
              <a:ext uri="{FF2B5EF4-FFF2-40B4-BE49-F238E27FC236}">
                <a16:creationId xmlns:a16="http://schemas.microsoft.com/office/drawing/2014/main" id="{FC06224B-6A21-D0C7-34C6-8EACA7CF4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973986-887A-4D99-978D-BA2A51DE918E}" type="slidenum">
              <a:rPr lang="en-GB" altLang="en-US">
                <a:latin typeface="Arial" panose="020B0604020202020204" pitchFamily="34" charset="0"/>
              </a:rPr>
              <a:pPr>
                <a:spcBef>
                  <a:spcPct val="0"/>
                </a:spcBef>
              </a:pPr>
              <a:t>10</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B821968-0C29-390F-2961-589734CDE0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A8D5890-4740-2170-53A3-38EFAC142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18436" name="Slide Number Placeholder 3">
            <a:extLst>
              <a:ext uri="{FF2B5EF4-FFF2-40B4-BE49-F238E27FC236}">
                <a16:creationId xmlns:a16="http://schemas.microsoft.com/office/drawing/2014/main" id="{12DFB569-A74C-4E14-5660-0C0DB199D5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2EFFC1-3AAD-4880-AC96-56F7A021E38F}" type="slidenum">
              <a:rPr lang="en-GB" altLang="en-US">
                <a:latin typeface="Arial" panose="020B0604020202020204" pitchFamily="34" charset="0"/>
              </a:rPr>
              <a:pPr>
                <a:spcBef>
                  <a:spcPct val="0"/>
                </a:spcBef>
              </a:pPr>
              <a:t>11</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8BEFB5CE-71F6-49A4-9134-8FA0E426CBD0}" type="slidenum">
              <a:rPr lang="en-GB" altLang="en-US"/>
              <a:pPr/>
              <a:t>16</a:t>
            </a:fld>
            <a:endParaRPr lang="en-GB" altLang="en-US"/>
          </a:p>
        </p:txBody>
      </p:sp>
    </p:spTree>
    <p:extLst>
      <p:ext uri="{BB962C8B-B14F-4D97-AF65-F5344CB8AC3E}">
        <p14:creationId xmlns:p14="http://schemas.microsoft.com/office/powerpoint/2010/main" val="31766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F5EFD075-C971-0491-50F8-E643045A2F8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9F6EDD3E-450A-1B3A-D3A2-796854BB554D}"/>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A5A10E9-AF5A-8E48-7835-707AAE1F3FFC}"/>
              </a:ext>
            </a:extLst>
          </p:cNvPr>
          <p:cNvSpPr>
            <a:spLocks noGrp="1" noChangeArrowheads="1"/>
          </p:cNvSpPr>
          <p:nvPr>
            <p:ph type="sldNum" sz="quarter" idx="12"/>
          </p:nvPr>
        </p:nvSpPr>
        <p:spPr>
          <a:ln/>
        </p:spPr>
        <p:txBody>
          <a:bodyPr/>
          <a:lstStyle>
            <a:lvl1pPr>
              <a:defRPr/>
            </a:lvl1pPr>
          </a:lstStyle>
          <a:p>
            <a:fld id="{0A9FE0AF-BCC4-4B3A-8E0B-A44E4EDB2E7A}" type="slidenum">
              <a:rPr lang="es-ES" altLang="en-US"/>
              <a:pPr/>
              <a:t>‹#›</a:t>
            </a:fld>
            <a:endParaRPr lang="es-ES" altLang="en-US"/>
          </a:p>
        </p:txBody>
      </p:sp>
    </p:spTree>
    <p:extLst>
      <p:ext uri="{BB962C8B-B14F-4D97-AF65-F5344CB8AC3E}">
        <p14:creationId xmlns:p14="http://schemas.microsoft.com/office/powerpoint/2010/main" val="80035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D0832E0-692E-DE82-356D-73B2E728047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4C516F06-34E5-0147-C707-6BDCF4C69D7E}"/>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0A02636-AFCA-7CCD-8DF4-876E9E084C75}"/>
              </a:ext>
            </a:extLst>
          </p:cNvPr>
          <p:cNvSpPr>
            <a:spLocks noGrp="1" noChangeArrowheads="1"/>
          </p:cNvSpPr>
          <p:nvPr>
            <p:ph type="sldNum" sz="quarter" idx="12"/>
          </p:nvPr>
        </p:nvSpPr>
        <p:spPr>
          <a:ln/>
        </p:spPr>
        <p:txBody>
          <a:bodyPr/>
          <a:lstStyle>
            <a:lvl1pPr>
              <a:defRPr/>
            </a:lvl1pPr>
          </a:lstStyle>
          <a:p>
            <a:fld id="{9F6F8E69-D505-4607-ACC5-78141423C516}" type="slidenum">
              <a:rPr lang="es-ES" altLang="en-US"/>
              <a:pPr/>
              <a:t>‹#›</a:t>
            </a:fld>
            <a:endParaRPr lang="es-ES" altLang="en-US"/>
          </a:p>
        </p:txBody>
      </p:sp>
    </p:spTree>
    <p:extLst>
      <p:ext uri="{BB962C8B-B14F-4D97-AF65-F5344CB8AC3E}">
        <p14:creationId xmlns:p14="http://schemas.microsoft.com/office/powerpoint/2010/main" val="28819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0DA76B2-9F42-ACC9-2E17-18A3783A67BE}"/>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9C6A2CED-DF68-9A7A-D0CA-093C5A62E3D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BEC0965F-3A80-B5E4-BF8D-C2D52FAF8D01}"/>
              </a:ext>
            </a:extLst>
          </p:cNvPr>
          <p:cNvSpPr>
            <a:spLocks noGrp="1" noChangeArrowheads="1"/>
          </p:cNvSpPr>
          <p:nvPr>
            <p:ph type="sldNum" sz="quarter" idx="12"/>
          </p:nvPr>
        </p:nvSpPr>
        <p:spPr>
          <a:ln/>
        </p:spPr>
        <p:txBody>
          <a:bodyPr/>
          <a:lstStyle>
            <a:lvl1pPr>
              <a:defRPr/>
            </a:lvl1pPr>
          </a:lstStyle>
          <a:p>
            <a:fld id="{61F8F04B-809C-4E92-9E59-7ED6A29E1E32}" type="slidenum">
              <a:rPr lang="es-ES" altLang="en-US"/>
              <a:pPr/>
              <a:t>‹#›</a:t>
            </a:fld>
            <a:endParaRPr lang="es-ES" altLang="en-US"/>
          </a:p>
        </p:txBody>
      </p:sp>
    </p:spTree>
    <p:extLst>
      <p:ext uri="{BB962C8B-B14F-4D97-AF65-F5344CB8AC3E}">
        <p14:creationId xmlns:p14="http://schemas.microsoft.com/office/powerpoint/2010/main" val="1602910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228F2E-2596-971C-C59C-C110F60BAF66}"/>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B4B4DC7D-390E-9831-0C32-108833066D6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D3ACDDFC-3F59-5C36-5579-EBB7889E00A9}"/>
              </a:ext>
            </a:extLst>
          </p:cNvPr>
          <p:cNvSpPr>
            <a:spLocks noGrp="1"/>
          </p:cNvSpPr>
          <p:nvPr>
            <p:ph type="sldNum" sz="quarter" idx="12"/>
          </p:nvPr>
        </p:nvSpPr>
        <p:spPr/>
        <p:txBody>
          <a:bodyPr/>
          <a:lstStyle>
            <a:lvl1pPr>
              <a:defRPr/>
            </a:lvl1pPr>
          </a:lstStyle>
          <a:p>
            <a:fld id="{FCEEEB4F-0348-4564-AB1A-AE6B7C0238ED}" type="slidenum">
              <a:rPr lang="en-GB" altLang="en-US"/>
              <a:pPr/>
              <a:t>‹#›</a:t>
            </a:fld>
            <a:endParaRPr lang="en-GB" altLang="en-US"/>
          </a:p>
        </p:txBody>
      </p:sp>
    </p:spTree>
    <p:extLst>
      <p:ext uri="{BB962C8B-B14F-4D97-AF65-F5344CB8AC3E}">
        <p14:creationId xmlns:p14="http://schemas.microsoft.com/office/powerpoint/2010/main" val="58583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C116FDF-1305-36F9-D4DF-F369738E189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E0FB6D30-153C-1336-F089-289116172461}"/>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E979040D-8B52-4E06-63D0-EFD53FE9F642}"/>
              </a:ext>
            </a:extLst>
          </p:cNvPr>
          <p:cNvSpPr>
            <a:spLocks noGrp="1" noChangeArrowheads="1"/>
          </p:cNvSpPr>
          <p:nvPr>
            <p:ph type="sldNum" sz="quarter" idx="12"/>
          </p:nvPr>
        </p:nvSpPr>
        <p:spPr>
          <a:ln/>
        </p:spPr>
        <p:txBody>
          <a:bodyPr/>
          <a:lstStyle>
            <a:lvl1pPr>
              <a:defRPr/>
            </a:lvl1pPr>
          </a:lstStyle>
          <a:p>
            <a:fld id="{CF2297EF-2B4F-45B8-837E-172BFF84BEF9}" type="slidenum">
              <a:rPr lang="es-ES" altLang="en-US"/>
              <a:pPr/>
              <a:t>‹#›</a:t>
            </a:fld>
            <a:endParaRPr lang="es-ES" altLang="en-US"/>
          </a:p>
        </p:txBody>
      </p:sp>
    </p:spTree>
    <p:extLst>
      <p:ext uri="{BB962C8B-B14F-4D97-AF65-F5344CB8AC3E}">
        <p14:creationId xmlns:p14="http://schemas.microsoft.com/office/powerpoint/2010/main" val="371001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6ACACE-0074-39F1-60E4-216069FF4A44}"/>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1B1EF33-C1F1-0F75-D331-ACDFA5784E4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CBFAC9F7-714D-83FB-E925-A83DB5AED9F3}"/>
              </a:ext>
            </a:extLst>
          </p:cNvPr>
          <p:cNvSpPr>
            <a:spLocks noGrp="1" noChangeArrowheads="1"/>
          </p:cNvSpPr>
          <p:nvPr>
            <p:ph type="sldNum" sz="quarter" idx="12"/>
          </p:nvPr>
        </p:nvSpPr>
        <p:spPr>
          <a:ln/>
        </p:spPr>
        <p:txBody>
          <a:bodyPr/>
          <a:lstStyle>
            <a:lvl1pPr>
              <a:defRPr/>
            </a:lvl1pPr>
          </a:lstStyle>
          <a:p>
            <a:fld id="{BC27C55E-65F5-4D1D-921E-C3ADDF9F3CCC}" type="slidenum">
              <a:rPr lang="es-ES" altLang="en-US"/>
              <a:pPr/>
              <a:t>‹#›</a:t>
            </a:fld>
            <a:endParaRPr lang="es-ES" altLang="en-US"/>
          </a:p>
        </p:txBody>
      </p:sp>
    </p:spTree>
    <p:extLst>
      <p:ext uri="{BB962C8B-B14F-4D97-AF65-F5344CB8AC3E}">
        <p14:creationId xmlns:p14="http://schemas.microsoft.com/office/powerpoint/2010/main" val="28280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58F6F93-044C-D97C-CE6B-C9123AD4C3FE}"/>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532EDCF0-80B6-4FD3-1AC9-F684512AAC5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93CB8C47-7335-B0F1-E4CD-DC2312FBA69F}"/>
              </a:ext>
            </a:extLst>
          </p:cNvPr>
          <p:cNvSpPr>
            <a:spLocks noGrp="1" noChangeArrowheads="1"/>
          </p:cNvSpPr>
          <p:nvPr>
            <p:ph type="sldNum" sz="quarter" idx="12"/>
          </p:nvPr>
        </p:nvSpPr>
        <p:spPr>
          <a:ln/>
        </p:spPr>
        <p:txBody>
          <a:bodyPr/>
          <a:lstStyle>
            <a:lvl1pPr>
              <a:defRPr/>
            </a:lvl1pPr>
          </a:lstStyle>
          <a:p>
            <a:fld id="{46AE86C8-FB64-4799-9FCF-84193877B35F}" type="slidenum">
              <a:rPr lang="es-ES" altLang="en-US"/>
              <a:pPr/>
              <a:t>‹#›</a:t>
            </a:fld>
            <a:endParaRPr lang="es-ES" altLang="en-US"/>
          </a:p>
        </p:txBody>
      </p:sp>
    </p:spTree>
    <p:extLst>
      <p:ext uri="{BB962C8B-B14F-4D97-AF65-F5344CB8AC3E}">
        <p14:creationId xmlns:p14="http://schemas.microsoft.com/office/powerpoint/2010/main" val="393595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7C1031F-3BE1-CF41-6241-523705763845}"/>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D164BF13-FF20-A1FC-E49C-6927E59CDE8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E224D570-141A-65F8-E207-4BF28AC1698A}"/>
              </a:ext>
            </a:extLst>
          </p:cNvPr>
          <p:cNvSpPr>
            <a:spLocks noGrp="1" noChangeArrowheads="1"/>
          </p:cNvSpPr>
          <p:nvPr>
            <p:ph type="sldNum" sz="quarter" idx="12"/>
          </p:nvPr>
        </p:nvSpPr>
        <p:spPr>
          <a:ln/>
        </p:spPr>
        <p:txBody>
          <a:bodyPr/>
          <a:lstStyle>
            <a:lvl1pPr>
              <a:defRPr/>
            </a:lvl1pPr>
          </a:lstStyle>
          <a:p>
            <a:fld id="{81F81253-B8DA-40C2-8A3B-27FACE5B0FFC}" type="slidenum">
              <a:rPr lang="es-ES" altLang="en-US"/>
              <a:pPr/>
              <a:t>‹#›</a:t>
            </a:fld>
            <a:endParaRPr lang="es-ES" altLang="en-US"/>
          </a:p>
        </p:txBody>
      </p:sp>
    </p:spTree>
    <p:extLst>
      <p:ext uri="{BB962C8B-B14F-4D97-AF65-F5344CB8AC3E}">
        <p14:creationId xmlns:p14="http://schemas.microsoft.com/office/powerpoint/2010/main" val="4152098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477E8C3-0261-05DE-69A1-532CBA8B1A52}"/>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55B753BA-30E8-CC91-6F77-30C889C54513}"/>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3847F3E3-773F-B571-CB2C-B3B22E1AEA03}"/>
              </a:ext>
            </a:extLst>
          </p:cNvPr>
          <p:cNvSpPr>
            <a:spLocks noGrp="1" noChangeArrowheads="1"/>
          </p:cNvSpPr>
          <p:nvPr>
            <p:ph type="sldNum" sz="quarter" idx="12"/>
          </p:nvPr>
        </p:nvSpPr>
        <p:spPr>
          <a:ln/>
        </p:spPr>
        <p:txBody>
          <a:bodyPr/>
          <a:lstStyle>
            <a:lvl1pPr>
              <a:defRPr/>
            </a:lvl1pPr>
          </a:lstStyle>
          <a:p>
            <a:fld id="{F8F78BBF-9D3C-4262-B7AB-FB6F30D177E1}" type="slidenum">
              <a:rPr lang="es-ES" altLang="en-US"/>
              <a:pPr/>
              <a:t>‹#›</a:t>
            </a:fld>
            <a:endParaRPr lang="es-ES" altLang="en-US"/>
          </a:p>
        </p:txBody>
      </p:sp>
    </p:spTree>
    <p:extLst>
      <p:ext uri="{BB962C8B-B14F-4D97-AF65-F5344CB8AC3E}">
        <p14:creationId xmlns:p14="http://schemas.microsoft.com/office/powerpoint/2010/main" val="175932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8CF9AC-4FCC-AE0E-62E6-8B47C4F37A51}"/>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5D14D739-C07A-C37D-1B46-BB07C76F024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8FB5ED2F-E369-749A-FCF1-18E34A9BD69B}"/>
              </a:ext>
            </a:extLst>
          </p:cNvPr>
          <p:cNvSpPr>
            <a:spLocks noGrp="1" noChangeArrowheads="1"/>
          </p:cNvSpPr>
          <p:nvPr>
            <p:ph type="sldNum" sz="quarter" idx="12"/>
          </p:nvPr>
        </p:nvSpPr>
        <p:spPr>
          <a:ln/>
        </p:spPr>
        <p:txBody>
          <a:bodyPr/>
          <a:lstStyle>
            <a:lvl1pPr>
              <a:defRPr/>
            </a:lvl1pPr>
          </a:lstStyle>
          <a:p>
            <a:fld id="{24D29CEF-F323-4D5C-8F60-6688F88C539B}" type="slidenum">
              <a:rPr lang="es-ES" altLang="en-US"/>
              <a:pPr/>
              <a:t>‹#›</a:t>
            </a:fld>
            <a:endParaRPr lang="es-ES" altLang="en-US"/>
          </a:p>
        </p:txBody>
      </p:sp>
    </p:spTree>
    <p:extLst>
      <p:ext uri="{BB962C8B-B14F-4D97-AF65-F5344CB8AC3E}">
        <p14:creationId xmlns:p14="http://schemas.microsoft.com/office/powerpoint/2010/main" val="7031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F340420-FE20-B512-45D0-10ED0F5ECAFF}"/>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AB3FEAC-BED1-8303-185E-7C894116CDE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2B92CD94-A58D-A3D0-556A-8752A542014E}"/>
              </a:ext>
            </a:extLst>
          </p:cNvPr>
          <p:cNvSpPr>
            <a:spLocks noGrp="1" noChangeArrowheads="1"/>
          </p:cNvSpPr>
          <p:nvPr>
            <p:ph type="sldNum" sz="quarter" idx="12"/>
          </p:nvPr>
        </p:nvSpPr>
        <p:spPr>
          <a:ln/>
        </p:spPr>
        <p:txBody>
          <a:bodyPr/>
          <a:lstStyle>
            <a:lvl1pPr>
              <a:defRPr/>
            </a:lvl1pPr>
          </a:lstStyle>
          <a:p>
            <a:fld id="{869668E6-B826-47E4-9447-F5F470426080}" type="slidenum">
              <a:rPr lang="es-ES" altLang="en-US"/>
              <a:pPr/>
              <a:t>‹#›</a:t>
            </a:fld>
            <a:endParaRPr lang="es-ES" altLang="en-US"/>
          </a:p>
        </p:txBody>
      </p:sp>
    </p:spTree>
    <p:extLst>
      <p:ext uri="{BB962C8B-B14F-4D97-AF65-F5344CB8AC3E}">
        <p14:creationId xmlns:p14="http://schemas.microsoft.com/office/powerpoint/2010/main" val="95920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21DAB0-81DC-2603-8752-A11044F3A12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F7369045-9B18-8157-A481-F865144D77F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56570D84-D7A6-379F-6A81-24D093839B58}"/>
              </a:ext>
            </a:extLst>
          </p:cNvPr>
          <p:cNvSpPr>
            <a:spLocks noGrp="1" noChangeArrowheads="1"/>
          </p:cNvSpPr>
          <p:nvPr>
            <p:ph type="sldNum" sz="quarter" idx="12"/>
          </p:nvPr>
        </p:nvSpPr>
        <p:spPr>
          <a:ln/>
        </p:spPr>
        <p:txBody>
          <a:bodyPr/>
          <a:lstStyle>
            <a:lvl1pPr>
              <a:defRPr/>
            </a:lvl1pPr>
          </a:lstStyle>
          <a:p>
            <a:fld id="{9E108A13-15E7-4299-AFC3-0E872B67A105}" type="slidenum">
              <a:rPr lang="es-ES" altLang="en-US"/>
              <a:pPr/>
              <a:t>‹#›</a:t>
            </a:fld>
            <a:endParaRPr lang="es-ES" altLang="en-US"/>
          </a:p>
        </p:txBody>
      </p:sp>
    </p:spTree>
    <p:extLst>
      <p:ext uri="{BB962C8B-B14F-4D97-AF65-F5344CB8AC3E}">
        <p14:creationId xmlns:p14="http://schemas.microsoft.com/office/powerpoint/2010/main" val="12985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0E26D2-1BB4-7D7A-E71D-12B452A9553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5D20654A-289D-53FA-5D0A-2AC9416ACBB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FA7C0035-4BAC-4137-B1A2-DAB6CD2B250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EB33810B-2DF7-4984-B0CE-42B6473DF6E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B80840E4-A56E-424B-9C7C-BBF50541A7F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7AEAC5DA-0338-48E2-9114-3A643204C958}"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SassoonCRInfantMedium" pitchFamily="2" charset="0"/>
          <a:cs typeface="Arial" charset="0"/>
        </a:defRPr>
      </a:lvl2pPr>
      <a:lvl3pPr algn="ctr" rtl="0" eaLnBrk="0" fontAlgn="base" hangingPunct="0">
        <a:spcBef>
          <a:spcPct val="0"/>
        </a:spcBef>
        <a:spcAft>
          <a:spcPct val="0"/>
        </a:spcAft>
        <a:defRPr sz="4400">
          <a:solidFill>
            <a:schemeClr val="tx2"/>
          </a:solidFill>
          <a:latin typeface="SassoonCRInfantMedium" pitchFamily="2" charset="0"/>
          <a:cs typeface="Arial" charset="0"/>
        </a:defRPr>
      </a:lvl3pPr>
      <a:lvl4pPr algn="ctr" rtl="0" eaLnBrk="0" fontAlgn="base" hangingPunct="0">
        <a:spcBef>
          <a:spcPct val="0"/>
        </a:spcBef>
        <a:spcAft>
          <a:spcPct val="0"/>
        </a:spcAft>
        <a:defRPr sz="4400">
          <a:solidFill>
            <a:schemeClr val="tx2"/>
          </a:solidFill>
          <a:latin typeface="SassoonCRInfantMedium" pitchFamily="2" charset="0"/>
          <a:cs typeface="Arial" charset="0"/>
        </a:defRPr>
      </a:lvl4pPr>
      <a:lvl5pPr algn="ctr" rtl="0" eaLnBrk="0" fontAlgn="base" hangingPunct="0">
        <a:spcBef>
          <a:spcPct val="0"/>
        </a:spcBef>
        <a:spcAft>
          <a:spcPct val="0"/>
        </a:spcAft>
        <a:defRPr sz="4400">
          <a:solidFill>
            <a:schemeClr val="tx2"/>
          </a:solidFill>
          <a:latin typeface="SassoonCRInfantMedium" pitchFamily="2"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coolmilk.com/"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150">
            <a:extLst>
              <a:ext uri="{FF2B5EF4-FFF2-40B4-BE49-F238E27FC236}">
                <a16:creationId xmlns:a16="http://schemas.microsoft.com/office/drawing/2014/main" id="{18B5FBC0-B99C-B87E-5407-D434F10CA5D7}"/>
              </a:ext>
            </a:extLst>
          </p:cNvPr>
          <p:cNvSpPr>
            <a:spLocks noGrp="1" noChangeArrowheads="1"/>
          </p:cNvSpPr>
          <p:nvPr>
            <p:ph type="ctrTitle"/>
          </p:nvPr>
        </p:nvSpPr>
        <p:spPr>
          <a:xfrm>
            <a:off x="9525" y="4975225"/>
            <a:ext cx="8091488" cy="647700"/>
          </a:xfrm>
        </p:spPr>
        <p:txBody>
          <a:bodyPr/>
          <a:lstStyle/>
          <a:p>
            <a:pPr algn="l" eaLnBrk="1" hangingPunct="1"/>
            <a:r>
              <a:rPr lang="es-UY" altLang="en-US" sz="3200" b="1">
                <a:solidFill>
                  <a:schemeClr val="bg1"/>
                </a:solidFill>
                <a:latin typeface="Aharoni" panose="02010803020104030203" pitchFamily="2" charset="-79"/>
                <a:cs typeface="Aharoni" panose="02010803020104030203" pitchFamily="2" charset="-79"/>
              </a:rPr>
              <a:t>Welcome to Linden Primary School </a:t>
            </a:r>
            <a:endParaRPr lang="es-ES" altLang="en-US" sz="3200" b="1">
              <a:solidFill>
                <a:schemeClr val="bg1"/>
              </a:solidFill>
              <a:latin typeface="Aharoni" panose="02010803020104030203" pitchFamily="2" charset="-79"/>
              <a:cs typeface="Aharoni" panose="02010803020104030203" pitchFamily="2" charset="-79"/>
            </a:endParaRPr>
          </a:p>
        </p:txBody>
      </p:sp>
      <p:pic>
        <p:nvPicPr>
          <p:cNvPr id="4099" name="Picture 4">
            <a:extLst>
              <a:ext uri="{FF2B5EF4-FFF2-40B4-BE49-F238E27FC236}">
                <a16:creationId xmlns:a16="http://schemas.microsoft.com/office/drawing/2014/main" id="{AC29229C-0DA6-9761-1587-3AAC7ABE54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46725"/>
            <a:ext cx="1241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5924D60-3D98-E1BD-6FAB-0C3856CDFB55}"/>
              </a:ext>
            </a:extLst>
          </p:cNvPr>
          <p:cNvSpPr>
            <a:spLocks noGrp="1" noChangeArrowheads="1"/>
          </p:cNvSpPr>
          <p:nvPr>
            <p:ph type="title"/>
          </p:nvPr>
        </p:nvSpPr>
        <p:spPr/>
        <p:txBody>
          <a:bodyPr/>
          <a:lstStyle/>
          <a:p>
            <a:pPr eaLnBrk="1" hangingPunct="1"/>
            <a:r>
              <a:rPr lang="en-GB" altLang="en-US">
                <a:solidFill>
                  <a:schemeClr val="bg1"/>
                </a:solidFill>
                <a:latin typeface="Aharoni" panose="02010803020104030203" pitchFamily="2" charset="-79"/>
                <a:cs typeface="Aharoni" panose="02010803020104030203" pitchFamily="2" charset="-79"/>
              </a:rPr>
              <a:t>Uniform</a:t>
            </a:r>
          </a:p>
        </p:txBody>
      </p:sp>
      <p:sp>
        <p:nvSpPr>
          <p:cNvPr id="12291" name="Content Placeholder 2">
            <a:extLst>
              <a:ext uri="{FF2B5EF4-FFF2-40B4-BE49-F238E27FC236}">
                <a16:creationId xmlns:a16="http://schemas.microsoft.com/office/drawing/2014/main" id="{E7A0D58C-E12F-6DA1-19B1-EA4C61E773C7}"/>
              </a:ext>
            </a:extLst>
          </p:cNvPr>
          <p:cNvSpPr>
            <a:spLocks noGrp="1" noChangeArrowheads="1"/>
          </p:cNvSpPr>
          <p:nvPr>
            <p:ph idx="1"/>
          </p:nvPr>
        </p:nvSpPr>
        <p:spPr>
          <a:xfrm>
            <a:off x="179388" y="1844675"/>
            <a:ext cx="4248150" cy="4281488"/>
          </a:xfrm>
        </p:spPr>
        <p:txBody>
          <a:bodyPr/>
          <a:lstStyle/>
          <a:p>
            <a:pPr eaLnBrk="1" hangingPunct="1">
              <a:lnSpc>
                <a:spcPct val="90000"/>
              </a:lnSpc>
            </a:pPr>
            <a:r>
              <a:rPr lang="en-GB" altLang="en-US" sz="1800" dirty="0">
                <a:latin typeface="Comic Sans MS"/>
              </a:rPr>
              <a:t>Please make sure all clothing and book bags are </a:t>
            </a:r>
            <a:r>
              <a:rPr lang="en-GB" altLang="en-US" sz="1800" b="1" dirty="0">
                <a:latin typeface="Comic Sans MS"/>
              </a:rPr>
              <a:t>labelled</a:t>
            </a:r>
            <a:r>
              <a:rPr lang="en-GB" altLang="en-US" sz="1800" dirty="0">
                <a:latin typeface="Comic Sans MS"/>
              </a:rPr>
              <a:t> with both </a:t>
            </a:r>
            <a:r>
              <a:rPr lang="en-GB" altLang="en-US" sz="1800" b="1" u="sng" dirty="0">
                <a:latin typeface="Comic Sans MS"/>
              </a:rPr>
              <a:t>names</a:t>
            </a:r>
            <a:r>
              <a:rPr lang="en-GB" altLang="en-US" sz="1800" dirty="0">
                <a:latin typeface="Comic Sans MS"/>
              </a:rPr>
              <a:t>. </a:t>
            </a:r>
          </a:p>
          <a:p>
            <a:pPr>
              <a:lnSpc>
                <a:spcPct val="90000"/>
              </a:lnSpc>
            </a:pPr>
            <a:endParaRPr lang="en-GB" altLang="en-US" sz="1800" dirty="0">
              <a:latin typeface="Comic Sans MS"/>
            </a:endParaRPr>
          </a:p>
          <a:p>
            <a:pPr eaLnBrk="1" hangingPunct="1">
              <a:lnSpc>
                <a:spcPct val="90000"/>
              </a:lnSpc>
            </a:pPr>
            <a:r>
              <a:rPr lang="en-GB" altLang="en-US" sz="1800" dirty="0">
                <a:latin typeface="Comic Sans MS"/>
              </a:rPr>
              <a:t>The school is not responsible for unnamed clothes/items that go missing. </a:t>
            </a:r>
          </a:p>
          <a:p>
            <a:pPr>
              <a:lnSpc>
                <a:spcPct val="90000"/>
              </a:lnSpc>
            </a:pPr>
            <a:endParaRPr lang="en-GB" altLang="en-US" sz="1800" dirty="0">
              <a:latin typeface="Comic Sans MS"/>
            </a:endParaRPr>
          </a:p>
          <a:p>
            <a:pPr eaLnBrk="1" hangingPunct="1"/>
            <a:r>
              <a:rPr lang="en-GB" altLang="en-US" sz="1800" dirty="0">
                <a:latin typeface="Comic Sans MS"/>
              </a:rPr>
              <a:t>Children should wear sensible shoes that they can run and play in.</a:t>
            </a:r>
          </a:p>
        </p:txBody>
      </p:sp>
      <p:pic>
        <p:nvPicPr>
          <p:cNvPr id="15364" name="Picture 13" descr="shanice">
            <a:extLst>
              <a:ext uri="{FF2B5EF4-FFF2-40B4-BE49-F238E27FC236}">
                <a16:creationId xmlns:a16="http://schemas.microsoft.com/office/drawing/2014/main" id="{9A59507C-B1CF-D89B-0B78-D317D785F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444" r="11111"/>
          <a:stretch>
            <a:fillRect/>
          </a:stretch>
        </p:blipFill>
        <p:spPr bwMode="auto">
          <a:xfrm>
            <a:off x="4716463" y="2492375"/>
            <a:ext cx="2130425"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365" name="Picture 14" descr="IMG_0535">
            <a:extLst>
              <a:ext uri="{FF2B5EF4-FFF2-40B4-BE49-F238E27FC236}">
                <a16:creationId xmlns:a16="http://schemas.microsoft.com/office/drawing/2014/main" id="{8C536CF0-D809-AB73-6621-696DCB336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102" r="24359"/>
          <a:stretch>
            <a:fillRect/>
          </a:stretch>
        </p:blipFill>
        <p:spPr bwMode="auto">
          <a:xfrm>
            <a:off x="7019925" y="1773238"/>
            <a:ext cx="1944688" cy="421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366" name="Picture 6">
            <a:extLst>
              <a:ext uri="{FF2B5EF4-FFF2-40B4-BE49-F238E27FC236}">
                <a16:creationId xmlns:a16="http://schemas.microsoft.com/office/drawing/2014/main" id="{7D501AB4-125E-758E-3B2E-1D603B85A9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arn(inVertical)">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barn(inVertical)">
                                      <p:cBhvr>
                                        <p:cTn id="12" dur="500"/>
                                        <p:tgtEl>
                                          <p:spTgt spid="12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animEffect transition="in" filter="barn(inVertical)">
                                      <p:cBhvr>
                                        <p:cTn id="1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82EBD97-5D94-D81C-26C6-7D9F8561A0CB}"/>
              </a:ext>
            </a:extLst>
          </p:cNvPr>
          <p:cNvSpPr>
            <a:spLocks noGrp="1" noChangeArrowheads="1"/>
          </p:cNvSpPr>
          <p:nvPr>
            <p:ph type="title"/>
          </p:nvPr>
        </p:nvSpPr>
        <p:spPr/>
        <p:txBody>
          <a:bodyPr/>
          <a:lstStyle/>
          <a:p>
            <a:pPr eaLnBrk="1" hangingPunct="1"/>
            <a:r>
              <a:rPr lang="en-GB" altLang="en-US">
                <a:solidFill>
                  <a:schemeClr val="bg1"/>
                </a:solidFill>
                <a:latin typeface="Aharoni" panose="02010803020104030203" pitchFamily="2" charset="-79"/>
                <a:cs typeface="Aharoni" panose="02010803020104030203" pitchFamily="2" charset="-79"/>
              </a:rPr>
              <a:t>P.E</a:t>
            </a:r>
          </a:p>
        </p:txBody>
      </p:sp>
      <p:sp>
        <p:nvSpPr>
          <p:cNvPr id="21508" name="Rectangle 4">
            <a:extLst>
              <a:ext uri="{FF2B5EF4-FFF2-40B4-BE49-F238E27FC236}">
                <a16:creationId xmlns:a16="http://schemas.microsoft.com/office/drawing/2014/main" id="{D84DE47B-8823-41F1-84EE-70FC07E3A50D}"/>
              </a:ext>
            </a:extLst>
          </p:cNvPr>
          <p:cNvSpPr>
            <a:spLocks noGrp="1" noChangeArrowheads="1"/>
          </p:cNvSpPr>
          <p:nvPr>
            <p:ph type="body" sz="half" idx="1"/>
          </p:nvPr>
        </p:nvSpPr>
        <p:spPr>
          <a:xfrm>
            <a:off x="941388" y="1951038"/>
            <a:ext cx="3987800" cy="4500562"/>
          </a:xfrm>
        </p:spPr>
        <p:txBody>
          <a:bodyPr/>
          <a:lstStyle/>
          <a:p>
            <a:pPr marL="285750" indent="-285750" eaLnBrk="1" hangingPunct="1">
              <a:lnSpc>
                <a:spcPct val="80000"/>
              </a:lnSpc>
              <a:buFont typeface="Arial"/>
              <a:buChar char="•"/>
              <a:defRPr/>
            </a:pPr>
            <a:r>
              <a:rPr lang="en-GB" sz="1800" dirty="0">
                <a:latin typeface="Comic Sans MS"/>
              </a:rPr>
              <a:t>Please bring their PE kit on the</a:t>
            </a:r>
            <a:endParaRPr lang="en-US" dirty="0"/>
          </a:p>
          <a:p>
            <a:pPr marL="0" indent="0">
              <a:lnSpc>
                <a:spcPct val="80000"/>
              </a:lnSpc>
              <a:buNone/>
              <a:defRPr/>
            </a:pPr>
            <a:r>
              <a:rPr lang="en-GB" sz="1800" dirty="0">
                <a:latin typeface="Comic Sans MS"/>
              </a:rPr>
              <a:t> first day of school. P.E kits will be</a:t>
            </a:r>
            <a:endParaRPr lang="en-GB" dirty="0">
              <a:latin typeface="SassoonCRInfant"/>
            </a:endParaRPr>
          </a:p>
          <a:p>
            <a:pPr marL="0" indent="0">
              <a:lnSpc>
                <a:spcPct val="80000"/>
              </a:lnSpc>
              <a:buNone/>
              <a:defRPr/>
            </a:pPr>
            <a:r>
              <a:rPr lang="en-GB" sz="1800" dirty="0">
                <a:latin typeface="Comic Sans MS"/>
              </a:rPr>
              <a:t> kept in their labelled bag on your</a:t>
            </a:r>
            <a:endParaRPr lang="en-GB" dirty="0">
              <a:latin typeface="SassoonCRInfant"/>
            </a:endParaRPr>
          </a:p>
          <a:p>
            <a:pPr marL="0" indent="0">
              <a:lnSpc>
                <a:spcPct val="80000"/>
              </a:lnSpc>
              <a:buNone/>
              <a:defRPr/>
            </a:pPr>
            <a:r>
              <a:rPr lang="en-GB" sz="1800" dirty="0">
                <a:latin typeface="Comic Sans MS"/>
              </a:rPr>
              <a:t> child’s peg. </a:t>
            </a:r>
            <a:endParaRPr lang="en-GB"/>
          </a:p>
          <a:p>
            <a:pPr eaLnBrk="1" hangingPunct="1">
              <a:lnSpc>
                <a:spcPct val="80000"/>
              </a:lnSpc>
              <a:buFont typeface="Arial"/>
              <a:defRPr/>
            </a:pPr>
            <a:endParaRPr lang="en-GB" sz="1800" dirty="0">
              <a:latin typeface="Comic Sans MS"/>
            </a:endParaRPr>
          </a:p>
          <a:p>
            <a:pPr eaLnBrk="1" hangingPunct="1">
              <a:lnSpc>
                <a:spcPct val="80000"/>
              </a:lnSpc>
              <a:buFont typeface="Arial"/>
              <a:defRPr/>
            </a:pPr>
            <a:r>
              <a:rPr lang="en-GB" sz="1800">
                <a:latin typeface="Comic Sans MS"/>
              </a:rPr>
              <a:t>PE timetable to be</a:t>
            </a:r>
          </a:p>
          <a:p>
            <a:pPr marL="0" indent="0">
              <a:lnSpc>
                <a:spcPct val="80000"/>
              </a:lnSpc>
              <a:buNone/>
              <a:defRPr/>
            </a:pPr>
            <a:r>
              <a:rPr lang="en-GB" sz="1800" dirty="0">
                <a:latin typeface="Comic Sans MS"/>
              </a:rPr>
              <a:t>communicated with parents in</a:t>
            </a:r>
            <a:endParaRPr lang="en-GB" dirty="0">
              <a:latin typeface="SassoonCRInfant"/>
            </a:endParaRPr>
          </a:p>
          <a:p>
            <a:pPr marL="0" indent="0">
              <a:lnSpc>
                <a:spcPct val="80000"/>
              </a:lnSpc>
              <a:buNone/>
              <a:defRPr/>
            </a:pPr>
            <a:r>
              <a:rPr lang="en-GB" sz="1800" dirty="0">
                <a:latin typeface="Comic Sans MS"/>
              </a:rPr>
              <a:t>September. </a:t>
            </a:r>
            <a:endParaRPr lang="en-GB" dirty="0"/>
          </a:p>
          <a:p>
            <a:pPr marL="0" indent="0" eaLnBrk="1" hangingPunct="1">
              <a:lnSpc>
                <a:spcPct val="80000"/>
              </a:lnSpc>
              <a:buFontTx/>
              <a:buNone/>
              <a:defRPr/>
            </a:pPr>
            <a:endParaRPr lang="en-GB" sz="1800" dirty="0">
              <a:latin typeface="Comic Sans MS"/>
            </a:endParaRPr>
          </a:p>
          <a:p>
            <a:pPr eaLnBrk="1" hangingPunct="1">
              <a:lnSpc>
                <a:spcPct val="80000"/>
              </a:lnSpc>
              <a:buFont typeface="Arial"/>
              <a:defRPr/>
            </a:pPr>
            <a:r>
              <a:rPr lang="en-GB" sz="1800">
                <a:latin typeface="Comic Sans MS"/>
              </a:rPr>
              <a:t>Studs to be taken out for P.E or</a:t>
            </a:r>
          </a:p>
          <a:p>
            <a:pPr marL="0" indent="0">
              <a:lnSpc>
                <a:spcPct val="80000"/>
              </a:lnSpc>
              <a:buNone/>
              <a:defRPr/>
            </a:pPr>
            <a:r>
              <a:rPr lang="en-GB" sz="1800" dirty="0">
                <a:latin typeface="Comic Sans MS"/>
              </a:rPr>
              <a:t> covered with masking tape. </a:t>
            </a:r>
            <a:endParaRPr lang="en-GB"/>
          </a:p>
          <a:p>
            <a:pPr marL="0" indent="0" eaLnBrk="1" hangingPunct="1">
              <a:lnSpc>
                <a:spcPct val="80000"/>
              </a:lnSpc>
              <a:buFontTx/>
              <a:buNone/>
              <a:defRPr/>
            </a:pPr>
            <a:endParaRPr lang="en-GB" sz="2400" dirty="0"/>
          </a:p>
          <a:p>
            <a:pPr eaLnBrk="1" hangingPunct="1">
              <a:lnSpc>
                <a:spcPct val="80000"/>
              </a:lnSpc>
              <a:buFontTx/>
              <a:buNone/>
              <a:defRPr/>
            </a:pPr>
            <a:r>
              <a:rPr lang="en-GB" sz="2400" dirty="0"/>
              <a:t>		</a:t>
            </a:r>
          </a:p>
        </p:txBody>
      </p:sp>
      <p:pic>
        <p:nvPicPr>
          <p:cNvPr id="17412" name="Picture 6" descr="j0250162">
            <a:extLst>
              <a:ext uri="{FF2B5EF4-FFF2-40B4-BE49-F238E27FC236}">
                <a16:creationId xmlns:a16="http://schemas.microsoft.com/office/drawing/2014/main" id="{284BB04B-AD81-5E30-E039-776F0CFEE59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476375" y="404813"/>
            <a:ext cx="1033463" cy="112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8" descr="IMG_0541">
            <a:extLst>
              <a:ext uri="{FF2B5EF4-FFF2-40B4-BE49-F238E27FC236}">
                <a16:creationId xmlns:a16="http://schemas.microsoft.com/office/drawing/2014/main" id="{01527BE7-9070-26D2-DBEC-A3D0A105D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357563"/>
            <a:ext cx="1970087" cy="262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414" name="Picture 9" descr="IMG_0539">
            <a:extLst>
              <a:ext uri="{FF2B5EF4-FFF2-40B4-BE49-F238E27FC236}">
                <a16:creationId xmlns:a16="http://schemas.microsoft.com/office/drawing/2014/main" id="{BAE115B8-0120-508A-FB91-35D8520EC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1773238"/>
            <a:ext cx="1971675" cy="262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415" name="Picture 7">
            <a:extLst>
              <a:ext uri="{FF2B5EF4-FFF2-40B4-BE49-F238E27FC236}">
                <a16:creationId xmlns:a16="http://schemas.microsoft.com/office/drawing/2014/main" id="{2F21089A-D00B-7053-3EF8-A931482E0D6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barn(inVertical)">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barn(inVertical)">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barn(inVertical)">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barn(inVertical)">
                                      <p:cBhvr>
                                        <p:cTn id="22" dur="500"/>
                                        <p:tgtEl>
                                          <p:spTgt spid="2150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barn(inVertical)">
                                      <p:cBhvr>
                                        <p:cTn id="27" dur="5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508">
                                            <p:txEl>
                                              <p:pRg st="6" end="6"/>
                                            </p:txEl>
                                          </p:spTgt>
                                        </p:tgtEl>
                                        <p:attrNameLst>
                                          <p:attrName>style.visibility</p:attrName>
                                        </p:attrNameLst>
                                      </p:cBhvr>
                                      <p:to>
                                        <p:strVal val="visible"/>
                                      </p:to>
                                    </p:set>
                                    <p:animEffect transition="in" filter="barn(inVertical)">
                                      <p:cBhvr>
                                        <p:cTn id="32" dur="500"/>
                                        <p:tgtEl>
                                          <p:spTgt spid="2150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508">
                                            <p:txEl>
                                              <p:pRg st="7" end="7"/>
                                            </p:txEl>
                                          </p:spTgt>
                                        </p:tgtEl>
                                        <p:attrNameLst>
                                          <p:attrName>style.visibility</p:attrName>
                                        </p:attrNameLst>
                                      </p:cBhvr>
                                      <p:to>
                                        <p:strVal val="visible"/>
                                      </p:to>
                                    </p:set>
                                    <p:animEffect transition="in" filter="barn(inVertical)">
                                      <p:cBhvr>
                                        <p:cTn id="37" dur="500"/>
                                        <p:tgtEl>
                                          <p:spTgt spid="21508">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21508">
                                            <p:txEl>
                                              <p:pRg st="9" end="9"/>
                                            </p:txEl>
                                          </p:spTgt>
                                        </p:tgtEl>
                                        <p:attrNameLst>
                                          <p:attrName>style.visibility</p:attrName>
                                        </p:attrNameLst>
                                      </p:cBhvr>
                                      <p:to>
                                        <p:strVal val="visible"/>
                                      </p:to>
                                    </p:set>
                                    <p:animEffect transition="in" filter="barn(inVertical)">
                                      <p:cBhvr>
                                        <p:cTn id="42" dur="500"/>
                                        <p:tgtEl>
                                          <p:spTgt spid="2150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508">
                                            <p:txEl>
                                              <p:pRg st="10" end="10"/>
                                            </p:txEl>
                                          </p:spTgt>
                                        </p:tgtEl>
                                        <p:attrNameLst>
                                          <p:attrName>style.visibility</p:attrName>
                                        </p:attrNameLst>
                                      </p:cBhvr>
                                      <p:to>
                                        <p:strVal val="visible"/>
                                      </p:to>
                                    </p:set>
                                    <p:animEffect transition="in" filter="barn(inVertical)">
                                      <p:cBhvr>
                                        <p:cTn id="47" dur="500"/>
                                        <p:tgtEl>
                                          <p:spTgt spid="21508">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nodeType="clickEffect">
                                  <p:stCondLst>
                                    <p:cond delay="0"/>
                                  </p:stCondLst>
                                  <p:childTnLst>
                                    <p:set>
                                      <p:cBhvr>
                                        <p:cTn id="51" dur="1" fill="hold">
                                          <p:stCondLst>
                                            <p:cond delay="0"/>
                                          </p:stCondLst>
                                        </p:cTn>
                                        <p:tgtEl>
                                          <p:spTgt spid="21508">
                                            <p:txEl>
                                              <p:pRg st="12" end="12"/>
                                            </p:txEl>
                                          </p:spTgt>
                                        </p:tgtEl>
                                        <p:attrNameLst>
                                          <p:attrName>style.visibility</p:attrName>
                                        </p:attrNameLst>
                                      </p:cBhvr>
                                      <p:to>
                                        <p:strVal val="visible"/>
                                      </p:to>
                                    </p:set>
                                    <p:animEffect transition="in" filter="barn(inVertical)">
                                      <p:cBhvr>
                                        <p:cTn id="52" dur="500"/>
                                        <p:tgtEl>
                                          <p:spTgt spid="2150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0575-458D-49A0-B86E-DD766565F39B}"/>
              </a:ext>
            </a:extLst>
          </p:cNvPr>
          <p:cNvSpPr>
            <a:spLocks noGrp="1"/>
          </p:cNvSpPr>
          <p:nvPr>
            <p:ph type="title"/>
          </p:nvPr>
        </p:nvSpPr>
        <p:spPr>
          <a:xfrm>
            <a:off x="468313" y="260350"/>
            <a:ext cx="8229600" cy="1143000"/>
          </a:xfrm>
        </p:spPr>
        <p:txBody>
          <a:bodyPr/>
          <a:lstStyle/>
          <a:p>
            <a:pPr>
              <a:defRPr/>
            </a:pPr>
            <a:r>
              <a:rPr lang="en-GB" dirty="0">
                <a:solidFill>
                  <a:schemeClr val="accent3"/>
                </a:solidFill>
                <a:latin typeface="Aharoni"/>
                <a:cs typeface="Aharoni"/>
              </a:rPr>
              <a:t>Forest School</a:t>
            </a:r>
          </a:p>
        </p:txBody>
      </p:sp>
      <p:sp>
        <p:nvSpPr>
          <p:cNvPr id="19459" name="Text Placeholder 2">
            <a:extLst>
              <a:ext uri="{FF2B5EF4-FFF2-40B4-BE49-F238E27FC236}">
                <a16:creationId xmlns:a16="http://schemas.microsoft.com/office/drawing/2014/main" id="{9BB2AD07-8EF9-B847-CF8F-9C1A81185DAE}"/>
              </a:ext>
            </a:extLst>
          </p:cNvPr>
          <p:cNvSpPr>
            <a:spLocks noGrp="1" noChangeArrowheads="1"/>
          </p:cNvSpPr>
          <p:nvPr>
            <p:ph type="body" sz="half" idx="1"/>
          </p:nvPr>
        </p:nvSpPr>
        <p:spPr>
          <a:xfrm>
            <a:off x="469900" y="1912938"/>
            <a:ext cx="4635500" cy="4213225"/>
          </a:xfrm>
        </p:spPr>
        <p:txBody>
          <a:bodyPr/>
          <a:lstStyle/>
          <a:p>
            <a:pPr marL="285750" indent="-285750">
              <a:buFont typeface="Arial"/>
              <a:buChar char="•"/>
            </a:pPr>
            <a:r>
              <a:rPr lang="en-GB" altLang="en-US" sz="1800" dirty="0">
                <a:latin typeface="Comic Sans MS"/>
              </a:rPr>
              <a:t>Your child will be visiting Forest School every week. It is situated at the back of the School field.</a:t>
            </a:r>
            <a:endParaRPr lang="en-US"/>
          </a:p>
          <a:p>
            <a:pPr>
              <a:buFont typeface="Arial"/>
              <a:buChar char="•"/>
            </a:pPr>
            <a:endParaRPr lang="en-GB" altLang="en-US" sz="500" dirty="0">
              <a:latin typeface="Comic Sans MS"/>
            </a:endParaRPr>
          </a:p>
          <a:p>
            <a:pPr>
              <a:buFont typeface="Arial"/>
              <a:buChar char="•"/>
            </a:pPr>
            <a:r>
              <a:rPr lang="en-GB" altLang="en-US" sz="1800" dirty="0">
                <a:latin typeface="Comic Sans MS"/>
              </a:rPr>
              <a:t>Children will need to bring in a set of their own wellington boots and waterproofs, waterproofs will be kept on their peg in a bag and wellington boots in our wellie tub. </a:t>
            </a:r>
          </a:p>
          <a:p>
            <a:pPr>
              <a:buFont typeface="Arial"/>
              <a:buChar char="•"/>
            </a:pPr>
            <a:r>
              <a:rPr lang="en-GB" sz="1800" dirty="0">
                <a:latin typeface="Comic Sans MS"/>
              </a:rPr>
              <a:t>Please ensure both are clearly labelled.</a:t>
            </a:r>
          </a:p>
          <a:p>
            <a:pPr>
              <a:buFont typeface="Arial"/>
              <a:buChar char="•"/>
            </a:pPr>
            <a:endParaRPr lang="en-GB" altLang="en-US" sz="500"/>
          </a:p>
        </p:txBody>
      </p:sp>
      <p:pic>
        <p:nvPicPr>
          <p:cNvPr id="19460" name="Picture 5">
            <a:extLst>
              <a:ext uri="{FF2B5EF4-FFF2-40B4-BE49-F238E27FC236}">
                <a16:creationId xmlns:a16="http://schemas.microsoft.com/office/drawing/2014/main" id="{F16CD89C-C9A8-2F12-B1B0-30721A10EE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9725" y="4895850"/>
            <a:ext cx="22304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284A636F-07DF-9F9F-43C8-EEFC0514EC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Content Placeholder 4">
            <a:extLst>
              <a:ext uri="{FF2B5EF4-FFF2-40B4-BE49-F238E27FC236}">
                <a16:creationId xmlns:a16="http://schemas.microsoft.com/office/drawing/2014/main" id="{44DF3286-FA95-2DCA-621A-87BFEBA60C4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29238" y="1587500"/>
            <a:ext cx="3382962" cy="45291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9D72DD3-5C1F-09F0-F8C2-635D52D74F23}"/>
              </a:ext>
            </a:extLst>
          </p:cNvPr>
          <p:cNvSpPr>
            <a:spLocks noGrp="1" noChangeArrowheads="1"/>
          </p:cNvSpPr>
          <p:nvPr>
            <p:ph type="title"/>
          </p:nvPr>
        </p:nvSpPr>
        <p:spPr/>
        <p:txBody>
          <a:bodyPr/>
          <a:lstStyle/>
          <a:p>
            <a:r>
              <a:rPr lang="en-GB" altLang="en-US" dirty="0">
                <a:solidFill>
                  <a:schemeClr val="bg1"/>
                </a:solidFill>
                <a:latin typeface="Aharoni"/>
                <a:cs typeface="Aharoni"/>
              </a:rPr>
              <a:t>Evidence Me</a:t>
            </a:r>
          </a:p>
        </p:txBody>
      </p:sp>
      <p:sp>
        <p:nvSpPr>
          <p:cNvPr id="20483" name="Content Placeholder 3">
            <a:extLst>
              <a:ext uri="{FF2B5EF4-FFF2-40B4-BE49-F238E27FC236}">
                <a16:creationId xmlns:a16="http://schemas.microsoft.com/office/drawing/2014/main" id="{72CFB957-FEE3-5CE2-F66E-75A2FEA4F0D0}"/>
              </a:ext>
            </a:extLst>
          </p:cNvPr>
          <p:cNvSpPr>
            <a:spLocks noGrp="1" noChangeArrowheads="1"/>
          </p:cNvSpPr>
          <p:nvPr>
            <p:ph sz="half" idx="2"/>
          </p:nvPr>
        </p:nvSpPr>
        <p:spPr>
          <a:xfrm>
            <a:off x="34925" y="2081213"/>
            <a:ext cx="8755063" cy="2643187"/>
          </a:xfrm>
        </p:spPr>
        <p:txBody>
          <a:bodyPr/>
          <a:lstStyle/>
          <a:p>
            <a:r>
              <a:rPr lang="en-GB" altLang="en-US" sz="1800" dirty="0">
                <a:latin typeface="Comic Sans MS"/>
              </a:rPr>
              <a:t>Emails will be sent in September from 2Simple</a:t>
            </a:r>
          </a:p>
          <a:p>
            <a:endParaRPr lang="en-GB" altLang="en-US" sz="1800" dirty="0">
              <a:latin typeface="Comic Sans MS"/>
            </a:endParaRPr>
          </a:p>
          <a:p>
            <a:r>
              <a:rPr lang="en-GB" altLang="en-US" sz="1800" dirty="0">
                <a:latin typeface="Comic Sans MS"/>
              </a:rPr>
              <a:t>Click link to activate your account</a:t>
            </a:r>
          </a:p>
          <a:p>
            <a:endParaRPr lang="en-GB" altLang="en-US" sz="1800" dirty="0">
              <a:latin typeface="Comic Sans MS"/>
            </a:endParaRPr>
          </a:p>
          <a:p>
            <a:r>
              <a:rPr lang="en-GB" altLang="en-US" sz="1800" dirty="0">
                <a:latin typeface="Comic Sans MS"/>
              </a:rPr>
              <a:t>Receive updates on what we are doing in school</a:t>
            </a:r>
          </a:p>
          <a:p>
            <a:endParaRPr lang="en-GB" altLang="en-US" sz="1800" dirty="0">
              <a:latin typeface="Comic Sans MS"/>
            </a:endParaRPr>
          </a:p>
          <a:p>
            <a:r>
              <a:rPr lang="en-GB" altLang="en-US" sz="1800" dirty="0">
                <a:latin typeface="Comic Sans MS"/>
              </a:rPr>
              <a:t>Send in observations from home; homework or experiences</a:t>
            </a:r>
          </a:p>
          <a:p>
            <a:endParaRPr lang="en-GB" altLang="en-US" sz="1800" dirty="0">
              <a:latin typeface="Comic Sans MS"/>
            </a:endParaRPr>
          </a:p>
          <a:p>
            <a:r>
              <a:rPr lang="en-GB" altLang="en-US" sz="1800" dirty="0">
                <a:latin typeface="Comic Sans MS"/>
              </a:rPr>
              <a:t>'How to' guides are available if needed</a:t>
            </a:r>
          </a:p>
        </p:txBody>
      </p:sp>
      <p:pic>
        <p:nvPicPr>
          <p:cNvPr id="20484" name="Picture 4">
            <a:extLst>
              <a:ext uri="{FF2B5EF4-FFF2-40B4-BE49-F238E27FC236}">
                <a16:creationId xmlns:a16="http://schemas.microsoft.com/office/drawing/2014/main" id="{C04C08FB-4B0C-597B-47B7-6104B08D4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77" y="5371830"/>
            <a:ext cx="2230827" cy="13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screenshot of a phone&#10;&#10;Description automatically generated">
            <a:extLst>
              <a:ext uri="{FF2B5EF4-FFF2-40B4-BE49-F238E27FC236}">
                <a16:creationId xmlns:a16="http://schemas.microsoft.com/office/drawing/2014/main" id="{3D771E2C-B421-A4C7-BEFC-E57010BF6C68}"/>
              </a:ext>
            </a:extLst>
          </p:cNvPr>
          <p:cNvPicPr>
            <a:picLocks noChangeAspect="1"/>
          </p:cNvPicPr>
          <p:nvPr/>
        </p:nvPicPr>
        <p:blipFill>
          <a:blip r:embed="rId3"/>
          <a:stretch>
            <a:fillRect/>
          </a:stretch>
        </p:blipFill>
        <p:spPr>
          <a:xfrm>
            <a:off x="6869233" y="3898240"/>
            <a:ext cx="2249159" cy="27996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6E54E84-E9C7-0790-72DF-6A2F725101F9}"/>
              </a:ext>
            </a:extLst>
          </p:cNvPr>
          <p:cNvSpPr>
            <a:spLocks noGrp="1" noChangeArrowheads="1"/>
          </p:cNvSpPr>
          <p:nvPr>
            <p:ph type="title"/>
          </p:nvPr>
        </p:nvSpPr>
        <p:spPr/>
        <p:txBody>
          <a:bodyPr/>
          <a:lstStyle/>
          <a:p>
            <a:endParaRPr lang="en-GB" altLang="en-US"/>
          </a:p>
        </p:txBody>
      </p:sp>
      <p:sp>
        <p:nvSpPr>
          <p:cNvPr id="21507" name="Text Placeholder 2">
            <a:extLst>
              <a:ext uri="{FF2B5EF4-FFF2-40B4-BE49-F238E27FC236}">
                <a16:creationId xmlns:a16="http://schemas.microsoft.com/office/drawing/2014/main" id="{535F7E67-1BD0-E9E7-21AC-5FD811C55199}"/>
              </a:ext>
            </a:extLst>
          </p:cNvPr>
          <p:cNvSpPr>
            <a:spLocks noGrp="1" noChangeArrowheads="1"/>
          </p:cNvSpPr>
          <p:nvPr>
            <p:ph type="body" sz="half" idx="1"/>
          </p:nvPr>
        </p:nvSpPr>
        <p:spPr/>
        <p:txBody>
          <a:bodyPr/>
          <a:lstStyle/>
          <a:p>
            <a:endParaRPr lang="en-GB" altLang="en-US"/>
          </a:p>
        </p:txBody>
      </p:sp>
      <p:sp>
        <p:nvSpPr>
          <p:cNvPr id="21508" name="Content Placeholder 3">
            <a:extLst>
              <a:ext uri="{FF2B5EF4-FFF2-40B4-BE49-F238E27FC236}">
                <a16:creationId xmlns:a16="http://schemas.microsoft.com/office/drawing/2014/main" id="{D333EC84-F187-D3D8-C196-47DF8C397317}"/>
              </a:ext>
            </a:extLst>
          </p:cNvPr>
          <p:cNvSpPr>
            <a:spLocks noGrp="1" noChangeArrowheads="1"/>
          </p:cNvSpPr>
          <p:nvPr>
            <p:ph sz="half" idx="2"/>
          </p:nvPr>
        </p:nvSpPr>
        <p:spPr/>
        <p:txBody>
          <a:bodyPr/>
          <a:lstStyle/>
          <a:p>
            <a:endParaRPr lang="en-GB" altLang="en-US"/>
          </a:p>
        </p:txBody>
      </p:sp>
      <p:pic>
        <p:nvPicPr>
          <p:cNvPr id="21509" name="Picture 4">
            <a:extLst>
              <a:ext uri="{FF2B5EF4-FFF2-40B4-BE49-F238E27FC236}">
                <a16:creationId xmlns:a16="http://schemas.microsoft.com/office/drawing/2014/main" id="{FAE34A11-6E51-9132-31CE-552E06F95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44475"/>
            <a:ext cx="8956675"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a:extLst>
              <a:ext uri="{FF2B5EF4-FFF2-40B4-BE49-F238E27FC236}">
                <a16:creationId xmlns:a16="http://schemas.microsoft.com/office/drawing/2014/main" id="{709B1319-4A37-F695-BD9B-4F9EEE6474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5575" y="5549900"/>
            <a:ext cx="1241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E164461-0341-41F6-953B-616FC98727B5}"/>
              </a:ext>
            </a:extLst>
          </p:cNvPr>
          <p:cNvSpPr/>
          <p:nvPr/>
        </p:nvSpPr>
        <p:spPr>
          <a:xfrm>
            <a:off x="0" y="6483350"/>
            <a:ext cx="684213" cy="37782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8152BCE-BB97-018D-057F-5446F64FB76F}"/>
              </a:ext>
            </a:extLst>
          </p:cNvPr>
          <p:cNvSpPr>
            <a:spLocks noGrp="1" noChangeArrowheads="1"/>
          </p:cNvSpPr>
          <p:nvPr>
            <p:ph type="title"/>
          </p:nvPr>
        </p:nvSpPr>
        <p:spPr/>
        <p:txBody>
          <a:bodyPr/>
          <a:lstStyle/>
          <a:p>
            <a:r>
              <a:rPr lang="en-US" altLang="en-US" dirty="0">
                <a:solidFill>
                  <a:schemeClr val="bg1"/>
                </a:solidFill>
                <a:latin typeface="Aharoni"/>
                <a:cs typeface="Aharoni"/>
              </a:rPr>
              <a:t>Emotion Coaching</a:t>
            </a:r>
            <a:endParaRPr lang="en-GB" altLang="en-US" dirty="0">
              <a:solidFill>
                <a:schemeClr val="bg1"/>
              </a:solidFill>
              <a:latin typeface="Aharoni"/>
              <a:cs typeface="Aharoni"/>
            </a:endParaRPr>
          </a:p>
        </p:txBody>
      </p:sp>
      <p:sp>
        <p:nvSpPr>
          <p:cNvPr id="3" name="Content Placeholder 2">
            <a:extLst>
              <a:ext uri="{FF2B5EF4-FFF2-40B4-BE49-F238E27FC236}">
                <a16:creationId xmlns:a16="http://schemas.microsoft.com/office/drawing/2014/main" id="{AD53DEF5-068F-4E2C-AAD9-550DE000C28C}"/>
              </a:ext>
            </a:extLst>
          </p:cNvPr>
          <p:cNvSpPr>
            <a:spLocks noGrp="1"/>
          </p:cNvSpPr>
          <p:nvPr>
            <p:ph idx="1"/>
          </p:nvPr>
        </p:nvSpPr>
        <p:spPr>
          <a:xfrm>
            <a:off x="457200" y="1693863"/>
            <a:ext cx="8229600" cy="4352925"/>
          </a:xfrm>
        </p:spPr>
        <p:txBody>
          <a:bodyPr/>
          <a:lstStyle/>
          <a:p>
            <a:pPr marL="0" indent="0" algn="ctr">
              <a:buNone/>
              <a:defRPr/>
            </a:pPr>
            <a:r>
              <a:rPr lang="en-GB" sz="1800" dirty="0">
                <a:latin typeface="Comic Sans MS"/>
              </a:rPr>
              <a:t>Would you like support to help your child become more aware of their emotions and manage their behaviour? </a:t>
            </a:r>
          </a:p>
          <a:p>
            <a:pPr marL="0" indent="0" algn="ctr">
              <a:buFontTx/>
              <a:buNone/>
              <a:defRPr/>
            </a:pPr>
            <a:endParaRPr lang="en-US" sz="1800" dirty="0">
              <a:latin typeface="Comic Sans MS"/>
            </a:endParaRPr>
          </a:p>
          <a:p>
            <a:pPr marL="0" indent="0" algn="ctr">
              <a:buFontTx/>
              <a:buNone/>
              <a:defRPr/>
            </a:pPr>
            <a:endParaRPr lang="en-US" sz="1800" dirty="0">
              <a:latin typeface="Comic Sans MS"/>
            </a:endParaRPr>
          </a:p>
          <a:p>
            <a:pPr marL="0" indent="0" algn="ctr">
              <a:buFontTx/>
              <a:buNone/>
              <a:defRPr/>
            </a:pPr>
            <a:endParaRPr lang="en-US" sz="1800" dirty="0">
              <a:latin typeface="Comic Sans MS"/>
            </a:endParaRPr>
          </a:p>
          <a:p>
            <a:pPr marL="0" indent="0" algn="ctr">
              <a:buFontTx/>
              <a:buNone/>
              <a:defRPr/>
            </a:pPr>
            <a:endParaRPr lang="en-US" sz="1800" dirty="0">
              <a:latin typeface="Comic Sans MS"/>
            </a:endParaRPr>
          </a:p>
          <a:p>
            <a:pPr marL="0" indent="0">
              <a:buFontTx/>
              <a:buNone/>
              <a:defRPr/>
            </a:pPr>
            <a:endParaRPr lang="en-GB" sz="1800" dirty="0">
              <a:latin typeface="Comic Sans MS"/>
            </a:endParaRPr>
          </a:p>
          <a:p>
            <a:pPr marL="0" indent="0">
              <a:buFontTx/>
              <a:buNone/>
              <a:defRPr/>
            </a:pPr>
            <a:r>
              <a:rPr lang="en-GB" sz="1800" dirty="0">
                <a:latin typeface="Comic Sans MS"/>
              </a:rPr>
              <a:t>You may be interested in our:</a:t>
            </a:r>
          </a:p>
          <a:p>
            <a:pPr marL="0" indent="0" algn="ctr">
              <a:buFontTx/>
              <a:buNone/>
              <a:defRPr/>
            </a:pPr>
            <a:r>
              <a:rPr lang="en-GB" sz="1800" b="1" dirty="0">
                <a:latin typeface="Comic Sans MS"/>
              </a:rPr>
              <a:t>Emotion Coaching Parent Workshops</a:t>
            </a:r>
            <a:endParaRPr lang="en-GB" sz="1800" dirty="0">
              <a:latin typeface="Comic Sans MS"/>
            </a:endParaRPr>
          </a:p>
          <a:p>
            <a:pPr marL="0" indent="0">
              <a:buNone/>
              <a:defRPr/>
            </a:pPr>
            <a:r>
              <a:rPr lang="en-GB" sz="1800" dirty="0">
                <a:latin typeface="Comic Sans MS"/>
              </a:rPr>
              <a:t>Parents can sign up for a series of 4 sessions where you will receive practical advice in a supportive environment with a small group of parents.  We will provide practical resources, tea/coffee and cake/biscuits!</a:t>
            </a:r>
          </a:p>
          <a:p>
            <a:pPr marL="0" indent="0" algn="ctr">
              <a:buNone/>
              <a:defRPr/>
            </a:pPr>
            <a:r>
              <a:rPr lang="en-GB" sz="1800" b="1" dirty="0">
                <a:latin typeface="Comic Sans MS"/>
              </a:rPr>
              <a:t>What?  </a:t>
            </a:r>
            <a:r>
              <a:rPr lang="en-GB" sz="1800" dirty="0">
                <a:latin typeface="Comic Sans MS"/>
              </a:rPr>
              <a:t>4 sessions on a weekly basis </a:t>
            </a:r>
          </a:p>
          <a:p>
            <a:pPr marL="0" indent="0" algn="ctr">
              <a:buFontTx/>
              <a:buNone/>
              <a:defRPr/>
            </a:pPr>
            <a:r>
              <a:rPr lang="en-GB" sz="1800" b="1" dirty="0">
                <a:latin typeface="Comic Sans MS"/>
              </a:rPr>
              <a:t>When? </a:t>
            </a:r>
            <a:r>
              <a:rPr lang="en-GB" sz="1800" dirty="0">
                <a:latin typeface="Comic Sans MS"/>
              </a:rPr>
              <a:t>Each series will run during a half term</a:t>
            </a:r>
          </a:p>
          <a:p>
            <a:pPr marL="0" indent="0" algn="ctr">
              <a:buNone/>
              <a:defRPr/>
            </a:pPr>
            <a:r>
              <a:rPr lang="en-GB" sz="1800" b="1" dirty="0">
                <a:latin typeface="Comic Sans MS"/>
              </a:rPr>
              <a:t>How long? </a:t>
            </a:r>
            <a:r>
              <a:rPr lang="en-GB" sz="1800" dirty="0">
                <a:latin typeface="Comic Sans MS"/>
              </a:rPr>
              <a:t>1 ½ hours per session </a:t>
            </a:r>
          </a:p>
          <a:p>
            <a:pPr marL="0" indent="0" algn="ctr">
              <a:buFontTx/>
              <a:buNone/>
              <a:defRPr/>
            </a:pPr>
            <a:endParaRPr lang="en-US" sz="1800" dirty="0"/>
          </a:p>
          <a:p>
            <a:pPr marL="0" indent="0" algn="ctr">
              <a:buFontTx/>
              <a:buNone/>
              <a:defRPr/>
            </a:pPr>
            <a:endParaRPr lang="en-GB" sz="1800" dirty="0"/>
          </a:p>
          <a:p>
            <a:pPr>
              <a:defRPr/>
            </a:pPr>
            <a:endParaRPr lang="en-GB" dirty="0"/>
          </a:p>
        </p:txBody>
      </p:sp>
      <p:pic>
        <p:nvPicPr>
          <p:cNvPr id="24580" name="Picture 3">
            <a:extLst>
              <a:ext uri="{FF2B5EF4-FFF2-40B4-BE49-F238E27FC236}">
                <a16:creationId xmlns:a16="http://schemas.microsoft.com/office/drawing/2014/main" id="{E9B0E3A6-F9DC-B30A-DDB2-8EEE0D425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589588"/>
            <a:ext cx="2447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2">
            <a:extLst>
              <a:ext uri="{FF2B5EF4-FFF2-40B4-BE49-F238E27FC236}">
                <a16:creationId xmlns:a16="http://schemas.microsoft.com/office/drawing/2014/main" id="{68A7F0F8-7253-B7FE-7C31-1A3C00EA9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dmin-server\users$\sdavidson\ScreenRecorder\Screenshots\2023-03\ScreenShot_15_03_2023_16_19_13.png">
            <a:extLst>
              <a:ext uri="{FF2B5EF4-FFF2-40B4-BE49-F238E27FC236}">
                <a16:creationId xmlns:a16="http://schemas.microsoft.com/office/drawing/2014/main" id="{F77C5D32-D05D-D5D5-6529-84B7C3964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349500"/>
            <a:ext cx="507682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0322A30-248C-47FC-7692-25CEF4C06A89}"/>
              </a:ext>
            </a:extLst>
          </p:cNvPr>
          <p:cNvSpPr>
            <a:spLocks noGrp="1" noChangeArrowheads="1"/>
          </p:cNvSpPr>
          <p:nvPr>
            <p:ph type="title"/>
          </p:nvPr>
        </p:nvSpPr>
        <p:spPr>
          <a:xfrm>
            <a:off x="457200" y="173997"/>
            <a:ext cx="8229600" cy="1143000"/>
          </a:xfrm>
        </p:spPr>
        <p:txBody>
          <a:bodyPr/>
          <a:lstStyle/>
          <a:p>
            <a:r>
              <a:rPr lang="en-GB" altLang="en-US" dirty="0">
                <a:solidFill>
                  <a:schemeClr val="bg1"/>
                </a:solidFill>
                <a:latin typeface="Aharoni"/>
                <a:cs typeface="Aharoni"/>
              </a:rPr>
              <a:t>Packs sent home to you</a:t>
            </a:r>
          </a:p>
        </p:txBody>
      </p:sp>
      <p:pic>
        <p:nvPicPr>
          <p:cNvPr id="25603" name="Picture 1">
            <a:extLst>
              <a:ext uri="{FF2B5EF4-FFF2-40B4-BE49-F238E27FC236}">
                <a16:creationId xmlns:a16="http://schemas.microsoft.com/office/drawing/2014/main" id="{A73AA7B8-C4DB-70B3-4F6B-261C01A0E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076700"/>
            <a:ext cx="1897063"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a:extLst>
              <a:ext uri="{FF2B5EF4-FFF2-40B4-BE49-F238E27FC236}">
                <a16:creationId xmlns:a16="http://schemas.microsoft.com/office/drawing/2014/main" id="{6EC16402-99F4-C469-12BC-8BBEBD23E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1300163"/>
            <a:ext cx="29813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a:extLst>
              <a:ext uri="{FF2B5EF4-FFF2-40B4-BE49-F238E27FC236}">
                <a16:creationId xmlns:a16="http://schemas.microsoft.com/office/drawing/2014/main" id="{17B8E142-F1D4-F4E0-8934-07670B317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9488" y="4551363"/>
            <a:ext cx="29606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
            <a:extLst>
              <a:ext uri="{FF2B5EF4-FFF2-40B4-BE49-F238E27FC236}">
                <a16:creationId xmlns:a16="http://schemas.microsoft.com/office/drawing/2014/main" id="{81414477-FFCB-9F2A-8934-4E3C1E4CB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317625"/>
            <a:ext cx="1989137"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a:extLst>
              <a:ext uri="{FF2B5EF4-FFF2-40B4-BE49-F238E27FC236}">
                <a16:creationId xmlns:a16="http://schemas.microsoft.com/office/drawing/2014/main" id="{0364633D-1557-EAE9-3D7B-73B03D006B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6525" y="1166813"/>
            <a:ext cx="19542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a:extLst>
              <a:ext uri="{FF2B5EF4-FFF2-40B4-BE49-F238E27FC236}">
                <a16:creationId xmlns:a16="http://schemas.microsoft.com/office/drawing/2014/main" id="{ECFB6D9B-CFEE-6C1C-A02B-1D213077DC2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
            <a:extLst>
              <a:ext uri="{FF2B5EF4-FFF2-40B4-BE49-F238E27FC236}">
                <a16:creationId xmlns:a16="http://schemas.microsoft.com/office/drawing/2014/main" id="{970BF1F6-2257-4160-1375-5550E4A49F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82" t="2612" r="4422" b="1724"/>
          <a:stretch>
            <a:fillRect/>
          </a:stretch>
        </p:blipFill>
        <p:spPr bwMode="auto">
          <a:xfrm>
            <a:off x="1390650" y="3500438"/>
            <a:ext cx="19415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B97D909-6DD8-F9AF-541A-660B1FD913DE}"/>
              </a:ext>
            </a:extLst>
          </p:cNvPr>
          <p:cNvSpPr>
            <a:spLocks noGrp="1" noChangeArrowheads="1"/>
          </p:cNvSpPr>
          <p:nvPr>
            <p:ph type="title"/>
          </p:nvPr>
        </p:nvSpPr>
        <p:spPr>
          <a:xfrm>
            <a:off x="457200" y="260350"/>
            <a:ext cx="8229600" cy="1143000"/>
          </a:xfrm>
        </p:spPr>
        <p:txBody>
          <a:bodyPr/>
          <a:lstStyle/>
          <a:p>
            <a:r>
              <a:rPr lang="en-GB" altLang="en-US" dirty="0">
                <a:solidFill>
                  <a:schemeClr val="bg1"/>
                </a:solidFill>
                <a:latin typeface="Aharoni"/>
                <a:cs typeface="Aharoni"/>
              </a:rPr>
              <a:t>What next….</a:t>
            </a:r>
          </a:p>
        </p:txBody>
      </p:sp>
      <p:sp>
        <p:nvSpPr>
          <p:cNvPr id="26627" name="Text Placeholder 2">
            <a:extLst>
              <a:ext uri="{FF2B5EF4-FFF2-40B4-BE49-F238E27FC236}">
                <a16:creationId xmlns:a16="http://schemas.microsoft.com/office/drawing/2014/main" id="{58386AF0-FD9E-34D9-1FD1-FC19E97C483C}"/>
              </a:ext>
            </a:extLst>
          </p:cNvPr>
          <p:cNvSpPr>
            <a:spLocks noGrp="1" noChangeArrowheads="1"/>
          </p:cNvSpPr>
          <p:nvPr>
            <p:ph type="body" sz="half" idx="1"/>
          </p:nvPr>
        </p:nvSpPr>
        <p:spPr>
          <a:xfrm>
            <a:off x="323850" y="1859052"/>
            <a:ext cx="8362950" cy="4468454"/>
          </a:xfrm>
        </p:spPr>
        <p:txBody>
          <a:bodyPr/>
          <a:lstStyle/>
          <a:p>
            <a:pPr eaLnBrk="1" hangingPunct="1"/>
            <a:r>
              <a:rPr lang="en-GB" altLang="en-US" sz="1800" dirty="0">
                <a:latin typeface="Comic Sans MS"/>
              </a:rPr>
              <a:t>Tour of Reception</a:t>
            </a:r>
          </a:p>
          <a:p>
            <a:endParaRPr lang="en-GB" altLang="en-US" sz="1800" dirty="0">
              <a:latin typeface="Comic Sans MS"/>
            </a:endParaRPr>
          </a:p>
          <a:p>
            <a:pPr eaLnBrk="1" hangingPunct="1"/>
            <a:r>
              <a:rPr lang="en-GB" altLang="en-US" sz="1800" dirty="0">
                <a:latin typeface="Comic Sans MS"/>
              </a:rPr>
              <a:t>Any Questions </a:t>
            </a:r>
          </a:p>
          <a:p>
            <a:endParaRPr lang="en-GB" altLang="en-US" sz="1800" dirty="0">
              <a:latin typeface="Comic Sans MS"/>
            </a:endParaRPr>
          </a:p>
          <a:p>
            <a:r>
              <a:rPr lang="en-GB" altLang="en-US" sz="1800" dirty="0">
                <a:latin typeface="Comic Sans MS"/>
              </a:rPr>
              <a:t>Birth certificates – collect</a:t>
            </a:r>
            <a:endParaRPr lang="en-GB" dirty="0"/>
          </a:p>
          <a:p>
            <a:endParaRPr lang="en-GB" altLang="en-US" sz="1800" dirty="0">
              <a:latin typeface="Comic Sans MS"/>
            </a:endParaRPr>
          </a:p>
          <a:p>
            <a:r>
              <a:rPr lang="en-GB" sz="1800" dirty="0">
                <a:latin typeface="Comic Sans MS"/>
              </a:rPr>
              <a:t>Reminder drop in sessions - Monday 24th June, Tuesday 2nd July, Wednesday 17th July (all 2-2.30pm)</a:t>
            </a:r>
            <a:endParaRPr lang="en-GB" altLang="en-US" sz="1800" dirty="0">
              <a:latin typeface="Comic Sans MS"/>
            </a:endParaRPr>
          </a:p>
          <a:p>
            <a:endParaRPr lang="en-GB" altLang="en-US" sz="1800" dirty="0">
              <a:latin typeface="Comic Sans MS"/>
            </a:endParaRPr>
          </a:p>
          <a:p>
            <a:r>
              <a:rPr lang="en-GB" altLang="en-US" sz="1800" dirty="0">
                <a:latin typeface="Comic Sans MS"/>
              </a:rPr>
              <a:t>Parent consultation meetings W/C 8</a:t>
            </a:r>
            <a:r>
              <a:rPr lang="en-GB" altLang="en-US" sz="1800" baseline="30000" dirty="0">
                <a:latin typeface="Comic Sans MS"/>
              </a:rPr>
              <a:t>th</a:t>
            </a:r>
            <a:r>
              <a:rPr lang="en-GB" altLang="en-US" sz="1800" dirty="0">
                <a:latin typeface="Comic Sans MS"/>
              </a:rPr>
              <a:t> July – check your times with a member of staff if unsure</a:t>
            </a:r>
          </a:p>
          <a:p>
            <a:endParaRPr lang="en-US" altLang="en-US" sz="1800" dirty="0">
              <a:latin typeface="Comic Sans MS"/>
            </a:endParaRPr>
          </a:p>
          <a:p>
            <a:r>
              <a:rPr lang="en-US" altLang="en-US" sz="1800" dirty="0">
                <a:latin typeface="Comic Sans MS"/>
              </a:rPr>
              <a:t>I</a:t>
            </a:r>
            <a:r>
              <a:rPr lang="en-GB" altLang="en-US" sz="1800" dirty="0">
                <a:latin typeface="Comic Sans MS"/>
              </a:rPr>
              <a:t>f you haven’t done so already, please send in </a:t>
            </a:r>
            <a:r>
              <a:rPr lang="en-GB" altLang="en-US" sz="1800" b="1" u="sng" dirty="0">
                <a:latin typeface="Comic Sans MS"/>
              </a:rPr>
              <a:t>all forms</a:t>
            </a:r>
            <a:r>
              <a:rPr lang="en-GB" altLang="en-US" sz="1800" dirty="0">
                <a:latin typeface="Comic Sans MS"/>
              </a:rPr>
              <a:t> as soon as possible </a:t>
            </a:r>
            <a:endParaRPr lang="en-GB" altLang="en-US" sz="1800" u="sng" dirty="0">
              <a:latin typeface="Comic Sans MS"/>
            </a:endParaRPr>
          </a:p>
        </p:txBody>
      </p:sp>
      <p:pic>
        <p:nvPicPr>
          <p:cNvPr id="26628" name="Picture 3">
            <a:extLst>
              <a:ext uri="{FF2B5EF4-FFF2-40B4-BE49-F238E27FC236}">
                <a16:creationId xmlns:a16="http://schemas.microsoft.com/office/drawing/2014/main" id="{A8D11AD5-BD93-A13D-F867-A525AF292A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5355" y="5546695"/>
            <a:ext cx="99536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645B4FE-1A49-74C4-001D-45D677BD86F2}"/>
              </a:ext>
            </a:extLst>
          </p:cNvPr>
          <p:cNvSpPr>
            <a:spLocks noGrp="1" noChangeArrowheads="1"/>
          </p:cNvSpPr>
          <p:nvPr>
            <p:ph type="title"/>
          </p:nvPr>
        </p:nvSpPr>
        <p:spPr>
          <a:xfrm>
            <a:off x="457200" y="333375"/>
            <a:ext cx="8229600" cy="782638"/>
          </a:xfrm>
        </p:spPr>
        <p:txBody>
          <a:bodyPr/>
          <a:lstStyle/>
          <a:p>
            <a:pPr eaLnBrk="1" hangingPunct="1"/>
            <a:r>
              <a:rPr lang="en-US" altLang="en-US">
                <a:solidFill>
                  <a:schemeClr val="bg1"/>
                </a:solidFill>
                <a:latin typeface="Aharoni" panose="02010803020104030203" pitchFamily="2" charset="-79"/>
                <a:cs typeface="Aharoni" panose="02010803020104030203" pitchFamily="2" charset="-79"/>
              </a:rPr>
              <a:t>EYFS Staff</a:t>
            </a:r>
          </a:p>
        </p:txBody>
      </p:sp>
      <p:pic>
        <p:nvPicPr>
          <p:cNvPr id="5123" name="Picture 5">
            <a:extLst>
              <a:ext uri="{FF2B5EF4-FFF2-40B4-BE49-F238E27FC236}">
                <a16:creationId xmlns:a16="http://schemas.microsoft.com/office/drawing/2014/main" id="{9BDCB2C3-A497-D407-D7F8-00C98C8DB5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
            <a:extLst>
              <a:ext uri="{FF2B5EF4-FFF2-40B4-BE49-F238E27FC236}">
                <a16:creationId xmlns:a16="http://schemas.microsoft.com/office/drawing/2014/main" id="{152DFA8D-84C8-5944-BAE7-1E065262F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690688"/>
            <a:ext cx="13922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a:extLst>
              <a:ext uri="{FF2B5EF4-FFF2-40B4-BE49-F238E27FC236}">
                <a16:creationId xmlns:a16="http://schemas.microsoft.com/office/drawing/2014/main" id="{C6D4D1EF-8324-57AD-0772-4990F4F599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1698625"/>
            <a:ext cx="1368425"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a:extLst>
              <a:ext uri="{FF2B5EF4-FFF2-40B4-BE49-F238E27FC236}">
                <a16:creationId xmlns:a16="http://schemas.microsoft.com/office/drawing/2014/main" id="{690E431A-F797-4E90-6557-1C99E03272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4211638"/>
            <a:ext cx="13922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4">
            <a:extLst>
              <a:ext uri="{FF2B5EF4-FFF2-40B4-BE49-F238E27FC236}">
                <a16:creationId xmlns:a16="http://schemas.microsoft.com/office/drawing/2014/main" id="{F871682A-AC87-D077-CE74-B76E55E7FC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4183063"/>
            <a:ext cx="13684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5">
            <a:extLst>
              <a:ext uri="{FF2B5EF4-FFF2-40B4-BE49-F238E27FC236}">
                <a16:creationId xmlns:a16="http://schemas.microsoft.com/office/drawing/2014/main" id="{7F34EBEE-DD16-9FC0-7AB5-71ED5E9108FE}"/>
              </a:ext>
            </a:extLst>
          </p:cNvPr>
          <p:cNvSpPr txBox="1">
            <a:spLocks noChangeArrowheads="1"/>
          </p:cNvSpPr>
          <p:nvPr/>
        </p:nvSpPr>
        <p:spPr bwMode="auto">
          <a:xfrm>
            <a:off x="2674938" y="3841750"/>
            <a:ext cx="117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omic Sans MS" panose="030F0702030302020204" pitchFamily="66" charset="0"/>
              </a:rPr>
              <a:t>Mrs Pope</a:t>
            </a:r>
            <a:endParaRPr lang="en-GB" altLang="en-US">
              <a:latin typeface="Comic Sans MS" panose="030F0702030302020204" pitchFamily="66" charset="0"/>
            </a:endParaRPr>
          </a:p>
        </p:txBody>
      </p:sp>
      <p:sp>
        <p:nvSpPr>
          <p:cNvPr id="5129" name="TextBox 9">
            <a:extLst>
              <a:ext uri="{FF2B5EF4-FFF2-40B4-BE49-F238E27FC236}">
                <a16:creationId xmlns:a16="http://schemas.microsoft.com/office/drawing/2014/main" id="{1FF458FD-3C4C-881F-5004-3B5F34314141}"/>
              </a:ext>
            </a:extLst>
          </p:cNvPr>
          <p:cNvSpPr txBox="1">
            <a:spLocks noChangeArrowheads="1"/>
          </p:cNvSpPr>
          <p:nvPr/>
        </p:nvSpPr>
        <p:spPr bwMode="auto">
          <a:xfrm>
            <a:off x="5049838" y="3813175"/>
            <a:ext cx="1357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omic Sans MS" panose="030F0702030302020204" pitchFamily="66" charset="0"/>
              </a:rPr>
              <a:t>Mrs Phelps</a:t>
            </a:r>
            <a:endParaRPr lang="en-GB" altLang="en-US">
              <a:latin typeface="Comic Sans MS" panose="030F0702030302020204" pitchFamily="66" charset="0"/>
            </a:endParaRPr>
          </a:p>
        </p:txBody>
      </p:sp>
      <p:sp>
        <p:nvSpPr>
          <p:cNvPr id="5130" name="TextBox 10">
            <a:extLst>
              <a:ext uri="{FF2B5EF4-FFF2-40B4-BE49-F238E27FC236}">
                <a16:creationId xmlns:a16="http://schemas.microsoft.com/office/drawing/2014/main" id="{B582B113-728C-3953-2AA0-ED3B295E3B27}"/>
              </a:ext>
            </a:extLst>
          </p:cNvPr>
          <p:cNvSpPr txBox="1">
            <a:spLocks noChangeArrowheads="1"/>
          </p:cNvSpPr>
          <p:nvPr/>
        </p:nvSpPr>
        <p:spPr bwMode="auto">
          <a:xfrm>
            <a:off x="2674938" y="6237288"/>
            <a:ext cx="1436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Comic Sans MS"/>
                <a:cs typeface="Arial"/>
              </a:rPr>
              <a:t>Miss Gajjar</a:t>
            </a:r>
            <a:endParaRPr lang="en-GB" altLang="en-US" dirty="0">
              <a:latin typeface="Comic Sans MS" panose="030F0702030302020204" pitchFamily="66" charset="0"/>
            </a:endParaRPr>
          </a:p>
        </p:txBody>
      </p:sp>
      <p:sp>
        <p:nvSpPr>
          <p:cNvPr id="5131" name="TextBox 11">
            <a:extLst>
              <a:ext uri="{FF2B5EF4-FFF2-40B4-BE49-F238E27FC236}">
                <a16:creationId xmlns:a16="http://schemas.microsoft.com/office/drawing/2014/main" id="{00507405-897D-A493-8EBA-474374721E76}"/>
              </a:ext>
            </a:extLst>
          </p:cNvPr>
          <p:cNvSpPr txBox="1">
            <a:spLocks noChangeArrowheads="1"/>
          </p:cNvSpPr>
          <p:nvPr/>
        </p:nvSpPr>
        <p:spPr bwMode="auto">
          <a:xfrm>
            <a:off x="5049838" y="6208713"/>
            <a:ext cx="1385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Comic Sans MS" panose="030F0702030302020204" pitchFamily="66" charset="0"/>
              </a:rPr>
              <a:t>Mrs Loftus</a:t>
            </a:r>
            <a:endParaRPr lang="en-GB"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A8343F-9117-17A0-5633-12443F27976A}"/>
              </a:ext>
            </a:extLst>
          </p:cNvPr>
          <p:cNvSpPr>
            <a:spLocks noGrp="1" noChangeArrowheads="1"/>
          </p:cNvSpPr>
          <p:nvPr>
            <p:ph type="title"/>
          </p:nvPr>
        </p:nvSpPr>
        <p:spPr>
          <a:xfrm>
            <a:off x="457200" y="333375"/>
            <a:ext cx="8229600" cy="782638"/>
          </a:xfrm>
        </p:spPr>
        <p:txBody>
          <a:bodyPr/>
          <a:lstStyle/>
          <a:p>
            <a:pPr eaLnBrk="1" hangingPunct="1"/>
            <a:r>
              <a:rPr lang="en-US" altLang="en-US">
                <a:solidFill>
                  <a:schemeClr val="bg1"/>
                </a:solidFill>
                <a:latin typeface="Aharoni" panose="02010803020104030203" pitchFamily="2" charset="-79"/>
                <a:cs typeface="Aharoni" panose="02010803020104030203" pitchFamily="2" charset="-79"/>
              </a:rPr>
              <a:t>Key Members of Staff</a:t>
            </a:r>
          </a:p>
        </p:txBody>
      </p:sp>
      <p:pic>
        <p:nvPicPr>
          <p:cNvPr id="6147" name="Picture 4">
            <a:extLst>
              <a:ext uri="{FF2B5EF4-FFF2-40B4-BE49-F238E27FC236}">
                <a16:creationId xmlns:a16="http://schemas.microsoft.com/office/drawing/2014/main" id="{12C52866-F1BB-9943-5BE2-265D7BDD07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
            <a:extLst>
              <a:ext uri="{FF2B5EF4-FFF2-40B4-BE49-F238E27FC236}">
                <a16:creationId xmlns:a16="http://schemas.microsoft.com/office/drawing/2014/main" id="{F29570A5-0EA3-D8BB-0088-A6E6041CE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1044575"/>
            <a:ext cx="4062412"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a:extLst>
              <a:ext uri="{FF2B5EF4-FFF2-40B4-BE49-F238E27FC236}">
                <a16:creationId xmlns:a16="http://schemas.microsoft.com/office/drawing/2014/main" id="{6A1067C7-1DDF-F919-9619-4087BAA39D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799" t="1521" r="15007" b="46771"/>
          <a:stretch>
            <a:fillRect/>
          </a:stretch>
        </p:blipFill>
        <p:spPr bwMode="auto">
          <a:xfrm>
            <a:off x="4067175" y="3141663"/>
            <a:ext cx="122555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a:extLst>
              <a:ext uri="{FF2B5EF4-FFF2-40B4-BE49-F238E27FC236}">
                <a16:creationId xmlns:a16="http://schemas.microsoft.com/office/drawing/2014/main" id="{3B24AD0F-A88B-EFBA-9770-836D49741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3568"/>
          <a:stretch>
            <a:fillRect/>
          </a:stretch>
        </p:blipFill>
        <p:spPr bwMode="auto">
          <a:xfrm>
            <a:off x="2941638" y="5003800"/>
            <a:ext cx="3478212"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42D385A-CAE7-02E7-147B-C249996F7464}"/>
              </a:ext>
            </a:extLst>
          </p:cNvPr>
          <p:cNvSpPr/>
          <p:nvPr/>
        </p:nvSpPr>
        <p:spPr>
          <a:xfrm>
            <a:off x="4103688" y="1125538"/>
            <a:ext cx="1044575" cy="15113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152" name="Picture 1">
            <a:extLst>
              <a:ext uri="{FF2B5EF4-FFF2-40B4-BE49-F238E27FC236}">
                <a16:creationId xmlns:a16="http://schemas.microsoft.com/office/drawing/2014/main" id="{2EC37643-F844-7C8D-E229-DC581709AC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1171575"/>
            <a:ext cx="9461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00EA462-AA6F-AD37-4082-15A825D64F02}"/>
              </a:ext>
            </a:extLst>
          </p:cNvPr>
          <p:cNvSpPr/>
          <p:nvPr/>
        </p:nvSpPr>
        <p:spPr>
          <a:xfrm>
            <a:off x="2941638" y="1144588"/>
            <a:ext cx="1125537" cy="15113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1" name="Rectangle 10">
            <a:extLst>
              <a:ext uri="{FF2B5EF4-FFF2-40B4-BE49-F238E27FC236}">
                <a16:creationId xmlns:a16="http://schemas.microsoft.com/office/drawing/2014/main" id="{F8D769B0-341C-7360-DAC8-07D887877CDB}"/>
              </a:ext>
            </a:extLst>
          </p:cNvPr>
          <p:cNvSpPr/>
          <p:nvPr/>
        </p:nvSpPr>
        <p:spPr>
          <a:xfrm>
            <a:off x="5246688" y="1116013"/>
            <a:ext cx="1125537" cy="1512887"/>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155" name="Picture 3">
            <a:extLst>
              <a:ext uri="{FF2B5EF4-FFF2-40B4-BE49-F238E27FC236}">
                <a16:creationId xmlns:a16="http://schemas.microsoft.com/office/drawing/2014/main" id="{D43C8A73-177E-087D-7586-C4F9D1A176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106488"/>
            <a:ext cx="9953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4">
            <a:extLst>
              <a:ext uri="{FF2B5EF4-FFF2-40B4-BE49-F238E27FC236}">
                <a16:creationId xmlns:a16="http://schemas.microsoft.com/office/drawing/2014/main" id="{79EA6138-6FC9-D089-523E-B329EDC16D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21000" y="1116013"/>
            <a:ext cx="992188"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0C9D2DB-7D31-7FE3-DD29-6E3035DF2163}"/>
              </a:ext>
            </a:extLst>
          </p:cNvPr>
          <p:cNvSpPr/>
          <p:nvPr/>
        </p:nvSpPr>
        <p:spPr>
          <a:xfrm>
            <a:off x="3203575" y="4965700"/>
            <a:ext cx="863600" cy="112712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158" name="Picture 6">
            <a:extLst>
              <a:ext uri="{FF2B5EF4-FFF2-40B4-BE49-F238E27FC236}">
                <a16:creationId xmlns:a16="http://schemas.microsoft.com/office/drawing/2014/main" id="{3FE9B514-8E0A-2D19-924A-AFD0F684018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956175"/>
            <a:ext cx="7651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3A92D2E1-3513-361C-F7D0-BE64B4F9318D}"/>
              </a:ext>
            </a:extLst>
          </p:cNvPr>
          <p:cNvSpPr/>
          <p:nvPr/>
        </p:nvSpPr>
        <p:spPr>
          <a:xfrm>
            <a:off x="4194175" y="4975225"/>
            <a:ext cx="863600" cy="1127125"/>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160" name="Picture 9">
            <a:extLst>
              <a:ext uri="{FF2B5EF4-FFF2-40B4-BE49-F238E27FC236}">
                <a16:creationId xmlns:a16="http://schemas.microsoft.com/office/drawing/2014/main" id="{07FDAA82-FCFE-3A01-8D17-E93A15DF75A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48150" y="5003800"/>
            <a:ext cx="7556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EF2C4485-0676-B426-9A15-99D60E06AFFA}"/>
              </a:ext>
            </a:extLst>
          </p:cNvPr>
          <p:cNvSpPr/>
          <p:nvPr/>
        </p:nvSpPr>
        <p:spPr>
          <a:xfrm>
            <a:off x="4192588" y="3197225"/>
            <a:ext cx="976312" cy="138430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6162" name="Picture 12">
            <a:extLst>
              <a:ext uri="{FF2B5EF4-FFF2-40B4-BE49-F238E27FC236}">
                <a16:creationId xmlns:a16="http://schemas.microsoft.com/office/drawing/2014/main" id="{C3A1CAE6-E9D5-CF9E-6B68-72DD61706A1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235450" y="3263900"/>
            <a:ext cx="8223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4A66CDE-3D12-5C0F-C4CB-7FD668587049}"/>
              </a:ext>
            </a:extLst>
          </p:cNvPr>
          <p:cNvSpPr>
            <a:spLocks noGrp="1" noChangeArrowheads="1"/>
          </p:cNvSpPr>
          <p:nvPr>
            <p:ph type="title"/>
          </p:nvPr>
        </p:nvSpPr>
        <p:spPr/>
        <p:txBody>
          <a:bodyPr/>
          <a:lstStyle/>
          <a:p>
            <a:pPr eaLnBrk="1" hangingPunct="1"/>
            <a:r>
              <a:rPr lang="en-GB" altLang="en-US">
                <a:solidFill>
                  <a:schemeClr val="bg1"/>
                </a:solidFill>
                <a:latin typeface="Aharoni" panose="02010803020104030203" pitchFamily="2" charset="-79"/>
                <a:cs typeface="Aharoni" panose="02010803020104030203" pitchFamily="2" charset="-79"/>
              </a:rPr>
              <a:t>Getting your child ready to start school in September</a:t>
            </a:r>
          </a:p>
        </p:txBody>
      </p:sp>
      <p:sp>
        <p:nvSpPr>
          <p:cNvPr id="10243" name="Content Placeholder 2">
            <a:extLst>
              <a:ext uri="{FF2B5EF4-FFF2-40B4-BE49-F238E27FC236}">
                <a16:creationId xmlns:a16="http://schemas.microsoft.com/office/drawing/2014/main" id="{DB7CE09F-4BD6-46A1-B2ED-79D0CDECEF10}"/>
              </a:ext>
            </a:extLst>
          </p:cNvPr>
          <p:cNvSpPr>
            <a:spLocks noGrp="1"/>
          </p:cNvSpPr>
          <p:nvPr>
            <p:ph idx="1"/>
          </p:nvPr>
        </p:nvSpPr>
        <p:spPr>
          <a:xfrm>
            <a:off x="42863" y="1700213"/>
            <a:ext cx="9101137" cy="4905375"/>
          </a:xfrm>
        </p:spPr>
        <p:txBody>
          <a:bodyPr/>
          <a:lstStyle/>
          <a:p>
            <a:pPr marL="0" indent="0" eaLnBrk="1" hangingPunct="1">
              <a:buFontTx/>
              <a:buNone/>
              <a:defRPr/>
            </a:pPr>
            <a:endParaRPr lang="en-GB" altLang="en-US" sz="1800" b="1" dirty="0">
              <a:latin typeface="+mj-lt"/>
            </a:endParaRPr>
          </a:p>
          <a:p>
            <a:pPr marL="0" indent="0" eaLnBrk="1" hangingPunct="1">
              <a:buNone/>
              <a:defRPr/>
            </a:pPr>
            <a:r>
              <a:rPr lang="en-GB" altLang="en-US" sz="1800" b="1" dirty="0">
                <a:latin typeface="Comic Sans MS"/>
              </a:rPr>
              <a:t>Transition into school: </a:t>
            </a:r>
            <a:r>
              <a:rPr lang="en-GB" altLang="en-US" sz="1800" dirty="0">
                <a:latin typeface="Comic Sans MS"/>
              </a:rPr>
              <a:t>We have spoken to all preschool settings and have transition documents are being sent to us. </a:t>
            </a:r>
          </a:p>
          <a:p>
            <a:pPr>
              <a:defRPr/>
            </a:pPr>
            <a:r>
              <a:rPr lang="en-GB" altLang="en-US" sz="1800" dirty="0">
                <a:latin typeface="Comic Sans MS"/>
              </a:rPr>
              <a:t>Drop in sessions; </a:t>
            </a:r>
            <a:r>
              <a:rPr lang="en-GB" sz="1800" dirty="0">
                <a:latin typeface="Comic Sans MS"/>
              </a:rPr>
              <a:t>Monday 24th June, Tuesday 2nd July, Wednesday 17th July (all 2-2.30pm)</a:t>
            </a:r>
          </a:p>
          <a:p>
            <a:pPr marL="0" indent="0" eaLnBrk="1" hangingPunct="1">
              <a:buFontTx/>
              <a:buNone/>
              <a:defRPr/>
            </a:pPr>
            <a:endParaRPr lang="en-GB" altLang="en-US" sz="1800" b="1" dirty="0">
              <a:latin typeface="Comic Sans MS"/>
            </a:endParaRPr>
          </a:p>
          <a:p>
            <a:pPr marL="0" indent="0" eaLnBrk="1" hangingPunct="1">
              <a:buFontTx/>
              <a:buNone/>
              <a:defRPr/>
            </a:pPr>
            <a:r>
              <a:rPr lang="en-GB" altLang="en-US" sz="1800" b="1" dirty="0">
                <a:latin typeface="Comic Sans MS"/>
              </a:rPr>
              <a:t>Promoting Independence: </a:t>
            </a:r>
            <a:r>
              <a:rPr lang="en-GB" altLang="en-US" sz="1800" dirty="0">
                <a:latin typeface="Comic Sans MS"/>
              </a:rPr>
              <a:t>In the run-up to starting Reception, you need to make sure your child is capable of doing certain things for herself or himself such as;</a:t>
            </a:r>
          </a:p>
          <a:p>
            <a:pPr eaLnBrk="1" hangingPunct="1">
              <a:defRPr/>
            </a:pPr>
            <a:r>
              <a:rPr lang="en-GB" altLang="en-US" sz="1800" dirty="0">
                <a:latin typeface="Comic Sans MS"/>
              </a:rPr>
              <a:t>Go to the toilet by themselves </a:t>
            </a:r>
          </a:p>
          <a:p>
            <a:pPr eaLnBrk="1" hangingPunct="1">
              <a:defRPr/>
            </a:pPr>
            <a:r>
              <a:rPr lang="en-GB" altLang="en-US" sz="1800" dirty="0">
                <a:latin typeface="Comic Sans MS"/>
              </a:rPr>
              <a:t>Put on their uniform, shoes, socks, hat and coat. Providing clothing that makes this easy is important, for example shoes with Velcro fastening rather than laces, polo shirts rather than shirts with lots of buttons, and trousers which do not need a belt to stay up.</a:t>
            </a:r>
            <a:endParaRPr lang="en-US" altLang="en-US" sz="1800" b="1" u="sng">
              <a:latin typeface="Comic Sans MS"/>
            </a:endParaRPr>
          </a:p>
          <a:p>
            <a:pPr eaLnBrk="1" hangingPunct="1">
              <a:defRPr/>
            </a:pPr>
            <a:endParaRPr lang="en-US" altLang="en-US" sz="1800" b="1" dirty="0">
              <a:latin typeface="Comic Sans MS"/>
            </a:endParaRPr>
          </a:p>
          <a:p>
            <a:pPr>
              <a:defRPr/>
            </a:pPr>
            <a:r>
              <a:rPr lang="en-US" altLang="en-US" sz="1800" b="1" dirty="0">
                <a:latin typeface="Comic Sans MS"/>
              </a:rPr>
              <a:t>Tick sheet in pack</a:t>
            </a:r>
            <a:endParaRPr lang="en-GB" altLang="en-US" sz="1800" b="1" dirty="0">
              <a:latin typeface="Comic Sans MS"/>
            </a:endParaRPr>
          </a:p>
          <a:p>
            <a:pPr marL="0" indent="0" eaLnBrk="1" hangingPunct="1">
              <a:buFontTx/>
              <a:buNone/>
              <a:defRPr/>
            </a:pPr>
            <a:endParaRPr lang="en-US" altLang="en-US" sz="1800" b="1" dirty="0"/>
          </a:p>
          <a:p>
            <a:pPr marL="0" indent="0" eaLnBrk="1" hangingPunct="1">
              <a:buFontTx/>
              <a:buNone/>
              <a:defRPr/>
            </a:pPr>
            <a:endParaRPr lang="en-GB" altLang="en-US" sz="1800" b="1" dirty="0"/>
          </a:p>
        </p:txBody>
      </p:sp>
      <p:pic>
        <p:nvPicPr>
          <p:cNvPr id="7172" name="Picture 4">
            <a:extLst>
              <a:ext uri="{FF2B5EF4-FFF2-40B4-BE49-F238E27FC236}">
                <a16:creationId xmlns:a16="http://schemas.microsoft.com/office/drawing/2014/main" id="{4812F426-1CF8-035F-A766-61DE91B16C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3838" y="5546725"/>
            <a:ext cx="12398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arn(inVertical)">
                                      <p:cBhvr>
                                        <p:cTn id="7" dur="500"/>
                                        <p:tgtEl>
                                          <p:spTgt spid="10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barn(inVertical)">
                                      <p:cBhvr>
                                        <p:cTn id="12" dur="500"/>
                                        <p:tgtEl>
                                          <p:spTgt spid="10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barn(inVertical)">
                                      <p:cBhvr>
                                        <p:cTn id="17" dur="500"/>
                                        <p:tgtEl>
                                          <p:spTgt spid="1024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barn(inVertical)">
                                      <p:cBhvr>
                                        <p:cTn id="22" dur="500"/>
                                        <p:tgtEl>
                                          <p:spTgt spid="1024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barn(inVertical)">
                                      <p:cBhvr>
                                        <p:cTn id="27" dur="500"/>
                                        <p:tgtEl>
                                          <p:spTgt spid="1024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0243">
                                            <p:txEl>
                                              <p:pRg st="8" end="8"/>
                                            </p:txEl>
                                          </p:spTgt>
                                        </p:tgtEl>
                                        <p:attrNameLst>
                                          <p:attrName>style.visibility</p:attrName>
                                        </p:attrNameLst>
                                      </p:cBhvr>
                                      <p:to>
                                        <p:strVal val="visible"/>
                                      </p:to>
                                    </p:set>
                                    <p:animEffect transition="in" filter="barn(inVertical)">
                                      <p:cBhvr>
                                        <p:cTn id="32"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FFA651B-F5B1-A96A-AAE9-BA288C109DD6}"/>
              </a:ext>
            </a:extLst>
          </p:cNvPr>
          <p:cNvSpPr>
            <a:spLocks noGrp="1" noChangeArrowheads="1"/>
          </p:cNvSpPr>
          <p:nvPr>
            <p:ph type="title"/>
          </p:nvPr>
        </p:nvSpPr>
        <p:spPr/>
        <p:txBody>
          <a:bodyPr/>
          <a:lstStyle/>
          <a:p>
            <a:endParaRPr lang="en-GB" altLang="en-US"/>
          </a:p>
        </p:txBody>
      </p:sp>
      <p:sp>
        <p:nvSpPr>
          <p:cNvPr id="3" name="Content Placeholder 2">
            <a:extLst>
              <a:ext uri="{FF2B5EF4-FFF2-40B4-BE49-F238E27FC236}">
                <a16:creationId xmlns:a16="http://schemas.microsoft.com/office/drawing/2014/main" id="{4D1C3895-5506-42DA-8D32-0F7D93C3F6ED}"/>
              </a:ext>
            </a:extLst>
          </p:cNvPr>
          <p:cNvSpPr>
            <a:spLocks noGrp="1"/>
          </p:cNvSpPr>
          <p:nvPr>
            <p:ph idx="1"/>
          </p:nvPr>
        </p:nvSpPr>
        <p:spPr/>
        <p:txBody>
          <a:bodyPr/>
          <a:lstStyle/>
          <a:p>
            <a:pPr marL="0" indent="0" eaLnBrk="1" hangingPunct="1">
              <a:buFontTx/>
              <a:buNone/>
              <a:defRPr/>
            </a:pPr>
            <a:endParaRPr lang="en-GB" altLang="en-US" sz="1800" b="1" dirty="0"/>
          </a:p>
          <a:p>
            <a:pPr marL="0" indent="0" eaLnBrk="1" hangingPunct="1">
              <a:buFontTx/>
              <a:buNone/>
              <a:defRPr/>
            </a:pPr>
            <a:endParaRPr lang="en-GB" altLang="en-US" sz="1800" b="1" dirty="0"/>
          </a:p>
          <a:p>
            <a:pPr marL="0" indent="0" eaLnBrk="1" hangingPunct="1">
              <a:buFontTx/>
              <a:buNone/>
              <a:defRPr/>
            </a:pPr>
            <a:r>
              <a:rPr lang="en-GB" altLang="en-US" sz="1800" b="1" dirty="0">
                <a:latin typeface="Comic Sans MS"/>
              </a:rPr>
              <a:t>Bedtime: </a:t>
            </a:r>
            <a:r>
              <a:rPr lang="en-GB" altLang="en-US" sz="1800" dirty="0">
                <a:latin typeface="Comic Sans MS"/>
              </a:rPr>
              <a:t>In the first couple of weeks before the start of school, make sure your child is in a good bedtime routine.  Put them into bed at the same time every night and give them a wake-up call at the time they would need to get up to get ready for school. </a:t>
            </a:r>
          </a:p>
          <a:p>
            <a:pPr marL="0" indent="0" eaLnBrk="1" hangingPunct="1">
              <a:buFontTx/>
              <a:buNone/>
              <a:defRPr/>
            </a:pPr>
            <a:endParaRPr lang="en-GB" altLang="en-US" sz="1800" b="1" dirty="0">
              <a:latin typeface="Comic Sans MS"/>
            </a:endParaRPr>
          </a:p>
          <a:p>
            <a:pPr marL="0" indent="0" eaLnBrk="1" hangingPunct="1">
              <a:buFontTx/>
              <a:buNone/>
              <a:defRPr/>
            </a:pPr>
            <a:endParaRPr lang="en-GB" altLang="en-US" sz="1800" b="1" dirty="0">
              <a:latin typeface="Comic Sans MS"/>
            </a:endParaRPr>
          </a:p>
          <a:p>
            <a:pPr marL="0" indent="0" algn="ctr" eaLnBrk="1" hangingPunct="1">
              <a:buFontTx/>
              <a:buNone/>
              <a:defRPr/>
            </a:pPr>
            <a:r>
              <a:rPr lang="en-GB" altLang="en-US" sz="1800" b="1" dirty="0">
                <a:latin typeface="Comic Sans MS"/>
              </a:rPr>
              <a:t>Top tip</a:t>
            </a:r>
            <a:r>
              <a:rPr lang="en-GB" altLang="en-US" sz="1800" dirty="0">
                <a:latin typeface="Comic Sans MS"/>
              </a:rPr>
              <a:t>: talk to your son or daughter about starting school. Explain that they will have lots of new exciting activities and will make new friends. Your excitement about it will be catching.  If you're nervous, try not to let it show.</a:t>
            </a:r>
          </a:p>
          <a:p>
            <a:pPr>
              <a:defRPr/>
            </a:pPr>
            <a:endParaRPr lang="en-GB" dirty="0"/>
          </a:p>
        </p:txBody>
      </p:sp>
      <p:pic>
        <p:nvPicPr>
          <p:cNvPr id="9220" name="Picture 3">
            <a:extLst>
              <a:ext uri="{FF2B5EF4-FFF2-40B4-BE49-F238E27FC236}">
                <a16:creationId xmlns:a16="http://schemas.microsoft.com/office/drawing/2014/main" id="{384FF944-492E-674A-6F82-922AAED8E4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294212C-4009-44D6-4913-23BACB9AAF97}"/>
              </a:ext>
            </a:extLst>
          </p:cNvPr>
          <p:cNvSpPr>
            <a:spLocks noGrp="1" noChangeArrowheads="1"/>
          </p:cNvSpPr>
          <p:nvPr>
            <p:ph type="title"/>
          </p:nvPr>
        </p:nvSpPr>
        <p:spPr/>
        <p:txBody>
          <a:bodyPr/>
          <a:lstStyle/>
          <a:p>
            <a:pPr eaLnBrk="1" hangingPunct="1"/>
            <a:r>
              <a:rPr lang="en-GB" altLang="en-US" dirty="0">
                <a:solidFill>
                  <a:schemeClr val="bg1"/>
                </a:solidFill>
                <a:latin typeface="Aharoni"/>
                <a:cs typeface="Aharoni"/>
              </a:rPr>
              <a:t>Staggered Entry </a:t>
            </a:r>
            <a:endParaRPr lang="en-GB" altLang="en-US">
              <a:solidFill>
                <a:schemeClr val="bg1"/>
              </a:solidFill>
              <a:latin typeface="Aharoni"/>
              <a:cs typeface="Aharoni" panose="02010803020104030203" pitchFamily="2" charset="-79"/>
            </a:endParaRPr>
          </a:p>
        </p:txBody>
      </p:sp>
      <p:sp>
        <p:nvSpPr>
          <p:cNvPr id="10243" name="Content Placeholder 2">
            <a:extLst>
              <a:ext uri="{FF2B5EF4-FFF2-40B4-BE49-F238E27FC236}">
                <a16:creationId xmlns:a16="http://schemas.microsoft.com/office/drawing/2014/main" id="{6E7F8A52-9615-8D20-E35B-0D2BD63229F2}"/>
              </a:ext>
            </a:extLst>
          </p:cNvPr>
          <p:cNvSpPr>
            <a:spLocks noGrp="1" noChangeArrowheads="1"/>
          </p:cNvSpPr>
          <p:nvPr>
            <p:ph idx="1"/>
          </p:nvPr>
        </p:nvSpPr>
        <p:spPr>
          <a:xfrm>
            <a:off x="1238250" y="4681687"/>
            <a:ext cx="7464156" cy="2182454"/>
          </a:xfrm>
        </p:spPr>
        <p:txBody>
          <a:bodyPr/>
          <a:lstStyle/>
          <a:p>
            <a:pPr marL="0" indent="0" algn="ctr">
              <a:buNone/>
            </a:pPr>
            <a:r>
              <a:rPr lang="en-GB" altLang="en-US" sz="1800" dirty="0">
                <a:latin typeface="Comic Sans MS"/>
              </a:rPr>
              <a:t>This is flexible and we will work with you to help decide when your child is ready to come to school full time. In most cases this will be on Monday 23</a:t>
            </a:r>
            <a:r>
              <a:rPr lang="en-GB" altLang="en-US" sz="1800" baseline="30000" dirty="0">
                <a:latin typeface="Comic Sans MS"/>
              </a:rPr>
              <a:t>rd</a:t>
            </a:r>
            <a:r>
              <a:rPr lang="en-GB" altLang="en-US" sz="1800" dirty="0">
                <a:latin typeface="Comic Sans MS"/>
              </a:rPr>
              <a:t> September, however, we understand all children are individuals and we are happy to discuss any matters as and when they arise. </a:t>
            </a:r>
            <a:endParaRPr lang="en-GB" altLang="en-US" sz="1800"/>
          </a:p>
        </p:txBody>
      </p:sp>
      <p:pic>
        <p:nvPicPr>
          <p:cNvPr id="10244" name="Picture 5">
            <a:extLst>
              <a:ext uri="{FF2B5EF4-FFF2-40B4-BE49-F238E27FC236}">
                <a16:creationId xmlns:a16="http://schemas.microsoft.com/office/drawing/2014/main" id="{FAE4A149-288A-D34A-B9FD-2F09859328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a:extLst>
              <a:ext uri="{FF2B5EF4-FFF2-40B4-BE49-F238E27FC236}">
                <a16:creationId xmlns:a16="http://schemas.microsoft.com/office/drawing/2014/main" id="{C9DA8496-94E5-DDAE-167E-EF4F469C4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44675"/>
            <a:ext cx="8229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56706E3-8B75-E274-D24D-5F3EBFCEDB12}"/>
              </a:ext>
            </a:extLst>
          </p:cNvPr>
          <p:cNvSpPr>
            <a:spLocks noGrp="1" noChangeArrowheads="1"/>
          </p:cNvSpPr>
          <p:nvPr>
            <p:ph type="title"/>
          </p:nvPr>
        </p:nvSpPr>
        <p:spPr/>
        <p:txBody>
          <a:bodyPr/>
          <a:lstStyle/>
          <a:p>
            <a:endParaRPr lang="en-GB" altLang="en-US"/>
          </a:p>
        </p:txBody>
      </p:sp>
      <p:sp>
        <p:nvSpPr>
          <p:cNvPr id="4" name="Content Placeholder 2">
            <a:extLst>
              <a:ext uri="{FF2B5EF4-FFF2-40B4-BE49-F238E27FC236}">
                <a16:creationId xmlns:a16="http://schemas.microsoft.com/office/drawing/2014/main" id="{00A8CE45-7BAC-4B28-BD0E-7E4D56863D69}"/>
              </a:ext>
            </a:extLst>
          </p:cNvPr>
          <p:cNvSpPr>
            <a:spLocks noGrp="1"/>
          </p:cNvSpPr>
          <p:nvPr>
            <p:ph idx="1"/>
          </p:nvPr>
        </p:nvSpPr>
        <p:spPr>
          <a:xfrm>
            <a:off x="1238250" y="1916113"/>
            <a:ext cx="7870825" cy="4525962"/>
          </a:xfrm>
        </p:spPr>
        <p:txBody>
          <a:bodyPr/>
          <a:lstStyle/>
          <a:p>
            <a:pPr>
              <a:defRPr/>
            </a:pPr>
            <a:r>
              <a:rPr lang="en-GB" sz="1800" dirty="0">
                <a:latin typeface="Comic Sans MS"/>
              </a:rPr>
              <a:t>Trust the staff. We have your child’s best interest at heart.</a:t>
            </a:r>
          </a:p>
          <a:p>
            <a:pPr>
              <a:defRPr/>
            </a:pPr>
            <a:endParaRPr lang="en-GB" sz="1800" dirty="0">
              <a:latin typeface="Comic Sans MS"/>
            </a:endParaRPr>
          </a:p>
          <a:p>
            <a:pPr>
              <a:defRPr/>
            </a:pPr>
            <a:r>
              <a:rPr lang="en-GB" sz="1800" dirty="0">
                <a:latin typeface="Comic Sans MS"/>
              </a:rPr>
              <a:t>We have welcomed many children into EYFS and through this transition many times. </a:t>
            </a:r>
          </a:p>
          <a:p>
            <a:pPr>
              <a:defRPr/>
            </a:pPr>
            <a:endParaRPr lang="en-GB" sz="1800" dirty="0">
              <a:latin typeface="Comic Sans MS"/>
            </a:endParaRPr>
          </a:p>
          <a:p>
            <a:pPr>
              <a:defRPr/>
            </a:pPr>
            <a:r>
              <a:rPr lang="en-GB" sz="1800" dirty="0">
                <a:latin typeface="Comic Sans MS"/>
              </a:rPr>
              <a:t>We ensure transition to school is smooth.</a:t>
            </a:r>
          </a:p>
          <a:p>
            <a:pPr>
              <a:defRPr/>
            </a:pPr>
            <a:endParaRPr lang="en-GB" sz="1800" dirty="0">
              <a:latin typeface="Comic Sans MS"/>
            </a:endParaRPr>
          </a:p>
          <a:p>
            <a:pPr>
              <a:defRPr/>
            </a:pPr>
            <a:r>
              <a:rPr lang="en-GB" sz="1800" dirty="0">
                <a:latin typeface="Comic Sans MS"/>
              </a:rPr>
              <a:t>We want to know all about your child- No detail too small – parent consultation meetings are perfect for these details prior to your child joining our school.</a:t>
            </a:r>
          </a:p>
          <a:p>
            <a:pPr>
              <a:defRPr/>
            </a:pPr>
            <a:endParaRPr lang="en-GB" sz="1800" dirty="0">
              <a:latin typeface="Comic Sans MS"/>
            </a:endParaRPr>
          </a:p>
          <a:p>
            <a:pPr>
              <a:defRPr/>
            </a:pPr>
            <a:r>
              <a:rPr lang="en-GB" sz="1800" dirty="0">
                <a:latin typeface="Comic Sans MS"/>
              </a:rPr>
              <a:t>Staff always on the door in the morning.</a:t>
            </a:r>
          </a:p>
          <a:p>
            <a:pPr>
              <a:defRPr/>
            </a:pPr>
            <a:endParaRPr lang="en-GB" dirty="0"/>
          </a:p>
        </p:txBody>
      </p:sp>
      <p:pic>
        <p:nvPicPr>
          <p:cNvPr id="12292" name="Picture 4">
            <a:extLst>
              <a:ext uri="{FF2B5EF4-FFF2-40B4-BE49-F238E27FC236}">
                <a16:creationId xmlns:a16="http://schemas.microsoft.com/office/drawing/2014/main" id="{1735A28F-6F08-9FE6-C1EF-24F5E16D53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13855D0-9050-1823-7154-A0DCC235A1C0}"/>
              </a:ext>
            </a:extLst>
          </p:cNvPr>
          <p:cNvSpPr>
            <a:spLocks noGrp="1" noChangeArrowheads="1"/>
          </p:cNvSpPr>
          <p:nvPr>
            <p:ph type="title"/>
          </p:nvPr>
        </p:nvSpPr>
        <p:spPr/>
        <p:txBody>
          <a:bodyPr/>
          <a:lstStyle/>
          <a:p>
            <a:pPr eaLnBrk="1" hangingPunct="1"/>
            <a:r>
              <a:rPr lang="en-GB" altLang="en-US" dirty="0">
                <a:solidFill>
                  <a:schemeClr val="bg1"/>
                </a:solidFill>
                <a:latin typeface="Aharoni"/>
                <a:cs typeface="Aharoni"/>
              </a:rPr>
              <a:t>School Timetable</a:t>
            </a:r>
          </a:p>
        </p:txBody>
      </p:sp>
      <p:sp>
        <p:nvSpPr>
          <p:cNvPr id="8195" name="Content Placeholder 2">
            <a:extLst>
              <a:ext uri="{FF2B5EF4-FFF2-40B4-BE49-F238E27FC236}">
                <a16:creationId xmlns:a16="http://schemas.microsoft.com/office/drawing/2014/main" id="{599931D5-DBBA-4297-8826-8EDD24766A59}"/>
              </a:ext>
            </a:extLst>
          </p:cNvPr>
          <p:cNvSpPr>
            <a:spLocks noGrp="1"/>
          </p:cNvSpPr>
          <p:nvPr>
            <p:ph idx="1"/>
          </p:nvPr>
        </p:nvSpPr>
        <p:spPr>
          <a:xfrm>
            <a:off x="250825" y="1786027"/>
            <a:ext cx="4292870" cy="4579039"/>
          </a:xfrm>
          <a:solidFill>
            <a:schemeClr val="accent6">
              <a:lumMod val="20000"/>
              <a:lumOff val="80000"/>
            </a:schemeClr>
          </a:solidFill>
        </p:spPr>
        <p:txBody>
          <a:bodyPr/>
          <a:lstStyle/>
          <a:p>
            <a:pPr marL="0" indent="0" algn="ctr">
              <a:buFontTx/>
              <a:buNone/>
              <a:defRPr/>
            </a:pPr>
            <a:r>
              <a:rPr lang="en-GB" sz="1800" b="1" dirty="0">
                <a:latin typeface="Comic Sans MS"/>
              </a:rPr>
              <a:t>Morning</a:t>
            </a:r>
            <a:endParaRPr lang="en-GB" sz="1800" dirty="0">
              <a:latin typeface="Comic Sans MS"/>
            </a:endParaRPr>
          </a:p>
          <a:p>
            <a:pPr marL="0" indent="0" algn="ctr">
              <a:buFontTx/>
              <a:buNone/>
              <a:defRPr/>
            </a:pPr>
            <a:r>
              <a:rPr lang="en-GB" sz="1800" dirty="0">
                <a:latin typeface="Comic Sans MS"/>
              </a:rPr>
              <a:t>Pupils can enter school from 8.45am</a:t>
            </a:r>
          </a:p>
          <a:p>
            <a:pPr marL="0" indent="0" algn="ctr">
              <a:buFontTx/>
              <a:buNone/>
              <a:defRPr/>
            </a:pPr>
            <a:r>
              <a:rPr lang="en-GB" sz="1800" dirty="0">
                <a:latin typeface="Comic Sans MS"/>
              </a:rPr>
              <a:t>9.00am is the start of the school day and registration</a:t>
            </a:r>
          </a:p>
          <a:p>
            <a:pPr marL="0" indent="0" algn="ctr">
              <a:buFontTx/>
              <a:buNone/>
              <a:defRPr/>
            </a:pPr>
            <a:r>
              <a:rPr lang="en-GB" sz="1800" dirty="0">
                <a:latin typeface="Comic Sans MS"/>
              </a:rPr>
              <a:t>9.05 Dough Disco</a:t>
            </a:r>
          </a:p>
          <a:p>
            <a:pPr marL="0" indent="0" algn="ctr">
              <a:buFontTx/>
              <a:buNone/>
              <a:defRPr/>
            </a:pPr>
            <a:r>
              <a:rPr lang="en-GB" sz="1800" dirty="0">
                <a:latin typeface="Comic Sans MS"/>
              </a:rPr>
              <a:t>9.15-10.00 English/Maths</a:t>
            </a:r>
          </a:p>
          <a:p>
            <a:pPr marL="0" indent="0" algn="ctr">
              <a:buFontTx/>
              <a:buNone/>
              <a:defRPr/>
            </a:pPr>
            <a:r>
              <a:rPr lang="en-GB" sz="1800" dirty="0">
                <a:latin typeface="Comic Sans MS"/>
              </a:rPr>
              <a:t>10.00-10.40 Snack</a:t>
            </a:r>
          </a:p>
          <a:p>
            <a:pPr marL="0" indent="0" algn="ctr">
              <a:buFontTx/>
              <a:buNone/>
              <a:defRPr/>
            </a:pPr>
            <a:r>
              <a:rPr lang="en-GB" sz="1800" dirty="0">
                <a:latin typeface="Comic Sans MS"/>
              </a:rPr>
              <a:t>10.50-12.00 English/Maths</a:t>
            </a:r>
          </a:p>
          <a:p>
            <a:pPr marL="0" indent="0" algn="ctr">
              <a:buFontTx/>
              <a:buNone/>
              <a:defRPr/>
            </a:pPr>
            <a:r>
              <a:rPr lang="en-GB" sz="1800" b="1" dirty="0">
                <a:latin typeface="Comic Sans MS"/>
              </a:rPr>
              <a:t>Lunch</a:t>
            </a:r>
            <a:endParaRPr lang="en-GB" sz="1800" dirty="0">
              <a:latin typeface="Comic Sans MS"/>
            </a:endParaRPr>
          </a:p>
          <a:p>
            <a:pPr marL="0" indent="0" algn="ctr">
              <a:buFontTx/>
              <a:buNone/>
              <a:defRPr/>
            </a:pPr>
            <a:r>
              <a:rPr lang="en-GB" sz="1800" dirty="0">
                <a:latin typeface="Comic Sans MS"/>
              </a:rPr>
              <a:t>Reception have lunch 11.45—12.45pm</a:t>
            </a:r>
          </a:p>
          <a:p>
            <a:pPr marL="0" indent="0" algn="ctr">
              <a:buFontTx/>
              <a:buNone/>
              <a:defRPr/>
            </a:pPr>
            <a:endParaRPr lang="en-GB" sz="1800" dirty="0">
              <a:latin typeface="Comic Sans MS"/>
            </a:endParaRPr>
          </a:p>
          <a:p>
            <a:pPr marL="0" indent="0" algn="ctr">
              <a:buFontTx/>
              <a:buNone/>
              <a:defRPr/>
            </a:pPr>
            <a:r>
              <a:rPr lang="en-GB" sz="1800" b="1" dirty="0">
                <a:latin typeface="Comic Sans MS"/>
              </a:rPr>
              <a:t>End of day </a:t>
            </a:r>
            <a:r>
              <a:rPr lang="en-GB" sz="1800" dirty="0">
                <a:latin typeface="Comic Sans MS"/>
              </a:rPr>
              <a:t>3.05pm (EYFS class doors will open at 3.05pm to allow pick up from 3.05pm-</a:t>
            </a:r>
            <a:r>
              <a:rPr lang="en-GB" sz="1800" b="1" dirty="0">
                <a:latin typeface="Comic Sans MS"/>
              </a:rPr>
              <a:t>3.10</a:t>
            </a:r>
            <a:r>
              <a:rPr lang="en-GB" sz="1800" dirty="0">
                <a:latin typeface="Comic Sans MS"/>
              </a:rPr>
              <a:t>pm)</a:t>
            </a:r>
          </a:p>
          <a:p>
            <a:pPr marL="0" indent="0">
              <a:buFontTx/>
              <a:buNone/>
              <a:defRPr/>
            </a:pPr>
            <a:endParaRPr lang="en-GB" sz="1400" dirty="0"/>
          </a:p>
          <a:p>
            <a:pPr marL="0" indent="0" eaLnBrk="1" hangingPunct="1">
              <a:buFontTx/>
              <a:buNone/>
              <a:defRPr/>
            </a:pPr>
            <a:endParaRPr lang="en-GB" sz="1400" dirty="0"/>
          </a:p>
        </p:txBody>
      </p:sp>
      <p:sp>
        <p:nvSpPr>
          <p:cNvPr id="2" name="Rectangle 1">
            <a:extLst>
              <a:ext uri="{FF2B5EF4-FFF2-40B4-BE49-F238E27FC236}">
                <a16:creationId xmlns:a16="http://schemas.microsoft.com/office/drawing/2014/main" id="{6F4225C3-84FD-40AE-91B5-015FBDBDE035}"/>
              </a:ext>
            </a:extLst>
          </p:cNvPr>
          <p:cNvSpPr/>
          <p:nvPr/>
        </p:nvSpPr>
        <p:spPr>
          <a:xfrm>
            <a:off x="4716463" y="1802921"/>
            <a:ext cx="4248150" cy="3693319"/>
          </a:xfrm>
          <a:prstGeom prst="rect">
            <a:avLst/>
          </a:prstGeom>
          <a:solidFill>
            <a:schemeClr val="accent5"/>
          </a:solidFill>
        </p:spPr>
        <p:txBody>
          <a:bodyPr lIns="91440" tIns="45720" rIns="91440" bIns="45720" anchor="t">
            <a:spAutoFit/>
          </a:bodyPr>
          <a:lstStyle/>
          <a:p>
            <a:pPr algn="ctr" eaLnBrk="1" hangingPunct="1">
              <a:defRPr/>
            </a:pPr>
            <a:r>
              <a:rPr lang="en-GB" b="1" dirty="0">
                <a:latin typeface="Comic Sans MS"/>
                <a:cs typeface="Arial"/>
              </a:rPr>
              <a:t>Drop-off and collection</a:t>
            </a:r>
            <a:endParaRPr lang="en-GB" dirty="0">
              <a:latin typeface="Comic Sans MS"/>
              <a:cs typeface="Arial"/>
            </a:endParaRPr>
          </a:p>
          <a:p>
            <a:pPr algn="ctr" eaLnBrk="1" hangingPunct="1">
              <a:defRPr/>
            </a:pPr>
            <a:r>
              <a:rPr lang="en-GB" dirty="0">
                <a:latin typeface="Comic Sans MS"/>
                <a:cs typeface="Arial"/>
              </a:rPr>
              <a:t>Drop off for class 1 will be through the black gate on the Reception Playground and Class 2 through the first blue door as you walk through the school gates (staff will be there to help guide you)</a:t>
            </a:r>
          </a:p>
          <a:p>
            <a:pPr algn="ctr" eaLnBrk="1" hangingPunct="1">
              <a:defRPr/>
            </a:pPr>
            <a:r>
              <a:rPr lang="en-GB" b="1" dirty="0">
                <a:latin typeface="Comic Sans MS"/>
                <a:cs typeface="Arial"/>
              </a:rPr>
              <a:t>Getting to School</a:t>
            </a:r>
            <a:endParaRPr lang="en-GB" dirty="0">
              <a:latin typeface="Comic Sans MS"/>
              <a:cs typeface="Arial"/>
            </a:endParaRPr>
          </a:p>
          <a:p>
            <a:pPr algn="ctr" eaLnBrk="1" hangingPunct="1">
              <a:defRPr/>
            </a:pPr>
            <a:r>
              <a:rPr lang="en-GB" dirty="0">
                <a:latin typeface="Comic Sans MS"/>
                <a:cs typeface="Arial"/>
              </a:rPr>
              <a:t>To get to and from school, walking is definitely the best option! You can cycle but please be careful!!  If you do need to travel by car, please park wisely.</a:t>
            </a:r>
          </a:p>
        </p:txBody>
      </p:sp>
      <p:pic>
        <p:nvPicPr>
          <p:cNvPr id="13317" name="Picture 5">
            <a:extLst>
              <a:ext uri="{FF2B5EF4-FFF2-40B4-BE49-F238E27FC236}">
                <a16:creationId xmlns:a16="http://schemas.microsoft.com/office/drawing/2014/main" id="{CF280938-E2B8-D7F7-3CC3-DB76D816A7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019" y="5086649"/>
            <a:ext cx="12414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anim calcmode="lin" valueType="num">
                                      <p:cBhvr>
                                        <p:cTn id="7" dur="1000" fill="hold"/>
                                        <p:tgtEl>
                                          <p:spTgt spid="8195">
                                            <p:bg/>
                                          </p:spTgt>
                                        </p:tgtEl>
                                        <p:attrNameLst>
                                          <p:attrName>ppt_w</p:attrName>
                                        </p:attrNameLst>
                                      </p:cBhvr>
                                      <p:tavLst>
                                        <p:tav tm="0">
                                          <p:val>
                                            <p:fltVal val="0"/>
                                          </p:val>
                                        </p:tav>
                                        <p:tav tm="100000">
                                          <p:val>
                                            <p:strVal val="#ppt_w"/>
                                          </p:val>
                                        </p:tav>
                                      </p:tavLst>
                                    </p:anim>
                                    <p:anim calcmode="lin" valueType="num">
                                      <p:cBhvr>
                                        <p:cTn id="8" dur="1000" fill="hold"/>
                                        <p:tgtEl>
                                          <p:spTgt spid="8195">
                                            <p:bg/>
                                          </p:spTgt>
                                        </p:tgtEl>
                                        <p:attrNameLst>
                                          <p:attrName>ppt_h</p:attrName>
                                        </p:attrNameLst>
                                      </p:cBhvr>
                                      <p:tavLst>
                                        <p:tav tm="0">
                                          <p:val>
                                            <p:fltVal val="0"/>
                                          </p:val>
                                        </p:tav>
                                        <p:tav tm="100000">
                                          <p:val>
                                            <p:strVal val="#ppt_h"/>
                                          </p:val>
                                        </p:tav>
                                      </p:tavLst>
                                    </p:anim>
                                    <p:anim calcmode="lin" valueType="num">
                                      <p:cBhvr>
                                        <p:cTn id="9" dur="1000" fill="hold"/>
                                        <p:tgtEl>
                                          <p:spTgt spid="8195">
                                            <p:bg/>
                                          </p:spTgt>
                                        </p:tgtEl>
                                        <p:attrNameLst>
                                          <p:attrName>style.rotation</p:attrName>
                                        </p:attrNameLst>
                                      </p:cBhvr>
                                      <p:tavLst>
                                        <p:tav tm="0">
                                          <p:val>
                                            <p:fltVal val="90"/>
                                          </p:val>
                                        </p:tav>
                                        <p:tav tm="100000">
                                          <p:val>
                                            <p:fltVal val="0"/>
                                          </p:val>
                                        </p:tav>
                                      </p:tavLst>
                                    </p:anim>
                                    <p:animEffect transition="in" filter="fade">
                                      <p:cBhvr>
                                        <p:cTn id="10" dur="1000"/>
                                        <p:tgtEl>
                                          <p:spTgt spid="8195">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8195">
                                            <p:txEl>
                                              <p:pRg st="0" end="0"/>
                                            </p:txEl>
                                          </p:spTgt>
                                        </p:tgtEl>
                                        <p:attrNameLst>
                                          <p:attrName>style.visibility</p:attrName>
                                        </p:attrNameLst>
                                      </p:cBhvr>
                                      <p:to>
                                        <p:strVal val="visible"/>
                                      </p:to>
                                    </p:set>
                                    <p:anim calcmode="lin" valueType="num">
                                      <p:cBhvr>
                                        <p:cTn id="15" dur="1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819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819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819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 calcmode="lin" valueType="num">
                                      <p:cBhvr>
                                        <p:cTn id="23" dur="10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819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819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 calcmode="lin" valueType="num">
                                      <p:cBhvr>
                                        <p:cTn id="31" dur="1000" fill="hold"/>
                                        <p:tgtEl>
                                          <p:spTgt spid="819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819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8195">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8195">
                                            <p:txEl>
                                              <p:pRg st="3" end="3"/>
                                            </p:txEl>
                                          </p:spTgt>
                                        </p:tgtEl>
                                        <p:attrNameLst>
                                          <p:attrName>style.visibility</p:attrName>
                                        </p:attrNameLst>
                                      </p:cBhvr>
                                      <p:to>
                                        <p:strVal val="visible"/>
                                      </p:to>
                                    </p:set>
                                    <p:anim calcmode="lin" valueType="num">
                                      <p:cBhvr>
                                        <p:cTn id="39" dur="1000" fill="hold"/>
                                        <p:tgtEl>
                                          <p:spTgt spid="819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819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819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8195">
                                            <p:txEl>
                                              <p:pRg st="4" end="4"/>
                                            </p:txEl>
                                          </p:spTgt>
                                        </p:tgtEl>
                                        <p:attrNameLst>
                                          <p:attrName>style.visibility</p:attrName>
                                        </p:attrNameLst>
                                      </p:cBhvr>
                                      <p:to>
                                        <p:strVal val="visible"/>
                                      </p:to>
                                    </p:set>
                                    <p:anim calcmode="lin" valueType="num">
                                      <p:cBhvr>
                                        <p:cTn id="47" dur="1000" fill="hold"/>
                                        <p:tgtEl>
                                          <p:spTgt spid="819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819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8195">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819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childTnLst>
                                    <p:set>
                                      <p:cBhvr>
                                        <p:cTn id="54" dur="1" fill="hold">
                                          <p:stCondLst>
                                            <p:cond delay="0"/>
                                          </p:stCondLst>
                                        </p:cTn>
                                        <p:tgtEl>
                                          <p:spTgt spid="8195">
                                            <p:txEl>
                                              <p:pRg st="5" end="5"/>
                                            </p:txEl>
                                          </p:spTgt>
                                        </p:tgtEl>
                                        <p:attrNameLst>
                                          <p:attrName>style.visibility</p:attrName>
                                        </p:attrNameLst>
                                      </p:cBhvr>
                                      <p:to>
                                        <p:strVal val="visible"/>
                                      </p:to>
                                    </p:set>
                                    <p:anim calcmode="lin" valueType="num">
                                      <p:cBhvr>
                                        <p:cTn id="55" dur="1000" fill="hold"/>
                                        <p:tgtEl>
                                          <p:spTgt spid="8195">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8195">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8195">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8195">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1" presetClass="entr" presetSubtype="0" fill="hold" nodeType="clickEffect">
                                  <p:stCondLst>
                                    <p:cond delay="0"/>
                                  </p:stCondLst>
                                  <p:childTnLst>
                                    <p:set>
                                      <p:cBhvr>
                                        <p:cTn id="62" dur="1" fill="hold">
                                          <p:stCondLst>
                                            <p:cond delay="0"/>
                                          </p:stCondLst>
                                        </p:cTn>
                                        <p:tgtEl>
                                          <p:spTgt spid="8195">
                                            <p:txEl>
                                              <p:pRg st="6" end="6"/>
                                            </p:txEl>
                                          </p:spTgt>
                                        </p:tgtEl>
                                        <p:attrNameLst>
                                          <p:attrName>style.visibility</p:attrName>
                                        </p:attrNameLst>
                                      </p:cBhvr>
                                      <p:to>
                                        <p:strVal val="visible"/>
                                      </p:to>
                                    </p:set>
                                    <p:anim calcmode="lin" valueType="num">
                                      <p:cBhvr>
                                        <p:cTn id="63" dur="1000" fill="hold"/>
                                        <p:tgtEl>
                                          <p:spTgt spid="8195">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8195">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8195">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8195">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1" presetClass="entr" presetSubtype="0" fill="hold" nodeType="clickEffect">
                                  <p:stCondLst>
                                    <p:cond delay="0"/>
                                  </p:stCondLst>
                                  <p:childTnLst>
                                    <p:set>
                                      <p:cBhvr>
                                        <p:cTn id="70" dur="1" fill="hold">
                                          <p:stCondLst>
                                            <p:cond delay="0"/>
                                          </p:stCondLst>
                                        </p:cTn>
                                        <p:tgtEl>
                                          <p:spTgt spid="8195">
                                            <p:txEl>
                                              <p:pRg st="7" end="7"/>
                                            </p:txEl>
                                          </p:spTgt>
                                        </p:tgtEl>
                                        <p:attrNameLst>
                                          <p:attrName>style.visibility</p:attrName>
                                        </p:attrNameLst>
                                      </p:cBhvr>
                                      <p:to>
                                        <p:strVal val="visible"/>
                                      </p:to>
                                    </p:set>
                                    <p:anim calcmode="lin" valueType="num">
                                      <p:cBhvr>
                                        <p:cTn id="71" dur="1000" fill="hold"/>
                                        <p:tgtEl>
                                          <p:spTgt spid="8195">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8195">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8195">
                                            <p:txEl>
                                              <p:pRg st="7" end="7"/>
                                            </p:txEl>
                                          </p:spTgt>
                                        </p:tgtEl>
                                        <p:attrNameLst>
                                          <p:attrName>style.rotation</p:attrName>
                                        </p:attrNameLst>
                                      </p:cBhvr>
                                      <p:tavLst>
                                        <p:tav tm="0">
                                          <p:val>
                                            <p:fltVal val="90"/>
                                          </p:val>
                                        </p:tav>
                                        <p:tav tm="100000">
                                          <p:val>
                                            <p:fltVal val="0"/>
                                          </p:val>
                                        </p:tav>
                                      </p:tavLst>
                                    </p:anim>
                                    <p:animEffect transition="in" filter="fade">
                                      <p:cBhvr>
                                        <p:cTn id="74" dur="1000"/>
                                        <p:tgtEl>
                                          <p:spTgt spid="8195">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1" presetClass="entr" presetSubtype="0" fill="hold" nodeType="clickEffect">
                                  <p:stCondLst>
                                    <p:cond delay="0"/>
                                  </p:stCondLst>
                                  <p:childTnLst>
                                    <p:set>
                                      <p:cBhvr>
                                        <p:cTn id="78" dur="1" fill="hold">
                                          <p:stCondLst>
                                            <p:cond delay="0"/>
                                          </p:stCondLst>
                                        </p:cTn>
                                        <p:tgtEl>
                                          <p:spTgt spid="8195">
                                            <p:txEl>
                                              <p:pRg st="8" end="8"/>
                                            </p:txEl>
                                          </p:spTgt>
                                        </p:tgtEl>
                                        <p:attrNameLst>
                                          <p:attrName>style.visibility</p:attrName>
                                        </p:attrNameLst>
                                      </p:cBhvr>
                                      <p:to>
                                        <p:strVal val="visible"/>
                                      </p:to>
                                    </p:set>
                                    <p:anim calcmode="lin" valueType="num">
                                      <p:cBhvr>
                                        <p:cTn id="79" dur="1000" fill="hold"/>
                                        <p:tgtEl>
                                          <p:spTgt spid="8195">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8195">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8195">
                                            <p:txEl>
                                              <p:pRg st="8" end="8"/>
                                            </p:txEl>
                                          </p:spTgt>
                                        </p:tgtEl>
                                        <p:attrNameLst>
                                          <p:attrName>style.rotation</p:attrName>
                                        </p:attrNameLst>
                                      </p:cBhvr>
                                      <p:tavLst>
                                        <p:tav tm="0">
                                          <p:val>
                                            <p:fltVal val="90"/>
                                          </p:val>
                                        </p:tav>
                                        <p:tav tm="100000">
                                          <p:val>
                                            <p:fltVal val="0"/>
                                          </p:val>
                                        </p:tav>
                                      </p:tavLst>
                                    </p:anim>
                                    <p:animEffect transition="in" filter="fade">
                                      <p:cBhvr>
                                        <p:cTn id="82" dur="1000"/>
                                        <p:tgtEl>
                                          <p:spTgt spid="8195">
                                            <p:txEl>
                                              <p:pRg st="8" end="8"/>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1" presetClass="entr" presetSubtype="0" fill="hold" nodeType="clickEffect">
                                  <p:stCondLst>
                                    <p:cond delay="0"/>
                                  </p:stCondLst>
                                  <p:childTnLst>
                                    <p:set>
                                      <p:cBhvr>
                                        <p:cTn id="86" dur="1" fill="hold">
                                          <p:stCondLst>
                                            <p:cond delay="0"/>
                                          </p:stCondLst>
                                        </p:cTn>
                                        <p:tgtEl>
                                          <p:spTgt spid="8195">
                                            <p:txEl>
                                              <p:pRg st="10" end="10"/>
                                            </p:txEl>
                                          </p:spTgt>
                                        </p:tgtEl>
                                        <p:attrNameLst>
                                          <p:attrName>style.visibility</p:attrName>
                                        </p:attrNameLst>
                                      </p:cBhvr>
                                      <p:to>
                                        <p:strVal val="visible"/>
                                      </p:to>
                                    </p:set>
                                    <p:anim calcmode="lin" valueType="num">
                                      <p:cBhvr>
                                        <p:cTn id="87" dur="1000" fill="hold"/>
                                        <p:tgtEl>
                                          <p:spTgt spid="8195">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8195">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8195">
                                            <p:txEl>
                                              <p:pRg st="10" end="10"/>
                                            </p:txEl>
                                          </p:spTgt>
                                        </p:tgtEl>
                                        <p:attrNameLst>
                                          <p:attrName>style.rotation</p:attrName>
                                        </p:attrNameLst>
                                      </p:cBhvr>
                                      <p:tavLst>
                                        <p:tav tm="0">
                                          <p:val>
                                            <p:fltVal val="90"/>
                                          </p:val>
                                        </p:tav>
                                        <p:tav tm="100000">
                                          <p:val>
                                            <p:fltVal val="0"/>
                                          </p:val>
                                        </p:tav>
                                      </p:tavLst>
                                    </p:anim>
                                    <p:animEffect transition="in" filter="fade">
                                      <p:cBhvr>
                                        <p:cTn id="90" dur="1000"/>
                                        <p:tgtEl>
                                          <p:spTgt spid="8195">
                                            <p:txEl>
                                              <p:pRg st="10" end="1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5" presetClass="entr" presetSubtype="0" fill="hold" nodeType="click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2000"/>
                                        <p:tgtEl>
                                          <p:spTgt spid="2"/>
                                        </p:tgtEl>
                                      </p:cBhvr>
                                    </p:animEffect>
                                    <p:anim calcmode="lin" valueType="num">
                                      <p:cBhvr>
                                        <p:cTn id="96" dur="2000" fill="hold"/>
                                        <p:tgtEl>
                                          <p:spTgt spid="2"/>
                                        </p:tgtEl>
                                        <p:attrNameLst>
                                          <p:attrName>ppt_w</p:attrName>
                                        </p:attrNameLst>
                                      </p:cBhvr>
                                      <p:tavLst>
                                        <p:tav tm="0" fmla="#ppt_w*sin(2.5*pi*$)">
                                          <p:val>
                                            <p:fltVal val="0"/>
                                          </p:val>
                                        </p:tav>
                                        <p:tav tm="100000">
                                          <p:val>
                                            <p:fltVal val="1"/>
                                          </p:val>
                                        </p:tav>
                                      </p:tavLst>
                                    </p:anim>
                                    <p:anim calcmode="lin" valueType="num">
                                      <p:cBhvr>
                                        <p:cTn id="97"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8B23FF1-A95B-AEAD-84A6-97B0BE822C5B}"/>
              </a:ext>
            </a:extLst>
          </p:cNvPr>
          <p:cNvSpPr>
            <a:spLocks noGrp="1" noChangeArrowheads="1"/>
          </p:cNvSpPr>
          <p:nvPr>
            <p:ph type="title"/>
          </p:nvPr>
        </p:nvSpPr>
        <p:spPr/>
        <p:txBody>
          <a:bodyPr/>
          <a:lstStyle/>
          <a:p>
            <a:r>
              <a:rPr lang="en-GB" altLang="en-US" dirty="0">
                <a:solidFill>
                  <a:schemeClr val="bg1"/>
                </a:solidFill>
                <a:latin typeface="Aharoni"/>
                <a:cs typeface="Aharoni"/>
              </a:rPr>
              <a:t>Lunches, Milk and Fruit</a:t>
            </a:r>
          </a:p>
        </p:txBody>
      </p:sp>
      <p:sp>
        <p:nvSpPr>
          <p:cNvPr id="3" name="Text Placeholder 2">
            <a:extLst>
              <a:ext uri="{FF2B5EF4-FFF2-40B4-BE49-F238E27FC236}">
                <a16:creationId xmlns:a16="http://schemas.microsoft.com/office/drawing/2014/main" id="{AA437873-EE0A-4761-9C88-9D5B7D3522AD}"/>
              </a:ext>
            </a:extLst>
          </p:cNvPr>
          <p:cNvSpPr>
            <a:spLocks noGrp="1"/>
          </p:cNvSpPr>
          <p:nvPr>
            <p:ph type="body" sz="half" idx="1"/>
          </p:nvPr>
        </p:nvSpPr>
        <p:spPr>
          <a:xfrm>
            <a:off x="179388" y="1773238"/>
            <a:ext cx="8785225" cy="4525962"/>
          </a:xfrm>
        </p:spPr>
        <p:txBody>
          <a:bodyPr/>
          <a:lstStyle/>
          <a:p>
            <a:pPr marL="0" indent="0">
              <a:buNone/>
              <a:defRPr/>
            </a:pPr>
            <a:r>
              <a:rPr lang="en-GB" sz="1800" b="1" u="sng" dirty="0">
                <a:latin typeface="Comic Sans MS"/>
              </a:rPr>
              <a:t>Lunchboxes </a:t>
            </a:r>
          </a:p>
          <a:p>
            <a:pPr marL="0" indent="0">
              <a:buNone/>
              <a:defRPr/>
            </a:pPr>
            <a:r>
              <a:rPr lang="en-GB" sz="1800" dirty="0">
                <a:latin typeface="Comic Sans MS"/>
              </a:rPr>
              <a:t>Lunchboxes must be labelled and placed in the Lunchbox trolley. Please ensure that your child has a balanced, healthy lunch.  </a:t>
            </a:r>
          </a:p>
          <a:p>
            <a:pPr marL="0" indent="0">
              <a:buFontTx/>
              <a:buNone/>
              <a:defRPr/>
            </a:pPr>
            <a:endParaRPr lang="en-GB" sz="1800" dirty="0">
              <a:latin typeface="Comic Sans MS"/>
            </a:endParaRPr>
          </a:p>
          <a:p>
            <a:pPr marL="0" indent="0">
              <a:buFontTx/>
              <a:buNone/>
              <a:defRPr/>
            </a:pPr>
            <a:r>
              <a:rPr lang="en-GB" sz="1800" b="1" u="sng" dirty="0">
                <a:latin typeface="Comic Sans MS"/>
              </a:rPr>
              <a:t>Fruit</a:t>
            </a:r>
          </a:p>
          <a:p>
            <a:pPr marL="0" indent="0">
              <a:buFontTx/>
              <a:buNone/>
              <a:defRPr/>
            </a:pPr>
            <a:r>
              <a:rPr lang="en-GB" sz="1800" dirty="0">
                <a:latin typeface="Comic Sans MS"/>
              </a:rPr>
              <a:t>All children will be given free fruit</a:t>
            </a:r>
          </a:p>
          <a:p>
            <a:pPr marL="0" indent="0">
              <a:buFontTx/>
              <a:buNone/>
              <a:defRPr/>
            </a:pPr>
            <a:r>
              <a:rPr lang="en-GB" sz="1800" dirty="0">
                <a:latin typeface="Comic Sans MS"/>
              </a:rPr>
              <a:t>during fruit and milk time.</a:t>
            </a:r>
          </a:p>
          <a:p>
            <a:pPr marL="0" indent="0">
              <a:buFontTx/>
              <a:buNone/>
              <a:defRPr/>
            </a:pPr>
            <a:endParaRPr lang="en-GB" sz="1800" b="1" u="sng" dirty="0">
              <a:latin typeface="Comic Sans MS"/>
            </a:endParaRPr>
          </a:p>
          <a:p>
            <a:pPr marL="0" indent="0">
              <a:buFontTx/>
              <a:buNone/>
              <a:defRPr/>
            </a:pPr>
            <a:r>
              <a:rPr lang="en-GB" sz="1800" b="1" u="sng" dirty="0">
                <a:latin typeface="Comic Sans MS"/>
              </a:rPr>
              <a:t>Universal Free School Meals</a:t>
            </a:r>
            <a:endParaRPr lang="en-GB" sz="1800" dirty="0">
              <a:latin typeface="Comic Sans MS"/>
            </a:endParaRPr>
          </a:p>
          <a:p>
            <a:pPr marL="0" indent="0">
              <a:buFontTx/>
              <a:buNone/>
              <a:defRPr/>
            </a:pPr>
            <a:r>
              <a:rPr lang="en-GB" sz="1800" b="1" dirty="0">
                <a:latin typeface="Comic Sans MS"/>
              </a:rPr>
              <a:t>All</a:t>
            </a:r>
            <a:r>
              <a:rPr lang="en-GB" sz="1800" dirty="0">
                <a:latin typeface="Comic Sans MS"/>
              </a:rPr>
              <a:t> Reception children are entitled to a free school meal.</a:t>
            </a:r>
          </a:p>
          <a:p>
            <a:pPr marL="0" indent="0">
              <a:buFontTx/>
              <a:buNone/>
              <a:defRPr/>
            </a:pPr>
            <a:r>
              <a:rPr lang="en-GB" sz="1800" dirty="0">
                <a:latin typeface="Comic Sans MS"/>
              </a:rPr>
              <a:t>Please fill out forms.</a:t>
            </a:r>
          </a:p>
          <a:p>
            <a:pPr marL="0" indent="0">
              <a:buFontTx/>
              <a:buNone/>
              <a:defRPr/>
            </a:pPr>
            <a:r>
              <a:rPr lang="en-GB" sz="1800" b="1" u="sng" dirty="0">
                <a:latin typeface="Comic Sans MS"/>
              </a:rPr>
              <a:t>Cool Milk</a:t>
            </a:r>
            <a:endParaRPr lang="en-GB" sz="1800" dirty="0">
              <a:latin typeface="Comic Sans MS"/>
            </a:endParaRPr>
          </a:p>
          <a:p>
            <a:pPr marL="0" indent="0">
              <a:buFontTx/>
              <a:buNone/>
              <a:defRPr/>
            </a:pPr>
            <a:r>
              <a:rPr lang="en-GB" sz="1800" dirty="0">
                <a:latin typeface="Comic Sans MS"/>
              </a:rPr>
              <a:t>This website can be used to sign your child up for milk or can be used to find out if you are eligible for free milk.</a:t>
            </a:r>
          </a:p>
          <a:p>
            <a:pPr marL="0" indent="0">
              <a:buFontTx/>
              <a:buNone/>
              <a:defRPr/>
            </a:pPr>
            <a:r>
              <a:rPr lang="en-GB" sz="1800" u="sng" dirty="0">
                <a:latin typeface="Comic Sans MS"/>
                <a:hlinkClick r:id="rId2"/>
              </a:rPr>
              <a:t>	 https://www.coolmilk.com/</a:t>
            </a:r>
            <a:endParaRPr lang="en-GB" sz="1800" dirty="0">
              <a:latin typeface="Comic Sans MS"/>
            </a:endParaRPr>
          </a:p>
          <a:p>
            <a:pPr>
              <a:defRPr/>
            </a:pPr>
            <a:endParaRPr lang="en-GB" sz="2800" dirty="0"/>
          </a:p>
        </p:txBody>
      </p:sp>
      <p:pic>
        <p:nvPicPr>
          <p:cNvPr id="9221" name="Picture 5" descr="Healthy and unhealthy lunchboxes">
            <a:extLst>
              <a:ext uri="{FF2B5EF4-FFF2-40B4-BE49-F238E27FC236}">
                <a16:creationId xmlns:a16="http://schemas.microsoft.com/office/drawing/2014/main" id="{2CA5990B-F935-6B4C-2541-358D965EC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492375"/>
            <a:ext cx="339883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a:extLst>
              <a:ext uri="{FF2B5EF4-FFF2-40B4-BE49-F238E27FC236}">
                <a16:creationId xmlns:a16="http://schemas.microsoft.com/office/drawing/2014/main" id="{8C404959-382E-2D78-CF91-33C63D982C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5546725"/>
            <a:ext cx="12398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Effect transition="in" filter="fade">
                                      <p:cBhvr>
                                        <p:cTn id="9" dur="500"/>
                                        <p:tgtEl>
                                          <p:spTgt spid="92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barn(inVertical)">
                                      <p:cBhvr>
                                        <p:cTn id="49" dur="500"/>
                                        <p:tgtEl>
                                          <p:spTgt spid="3">
                                            <p:txEl>
                                              <p:pRg st="9" end="9"/>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barn(inVertical)">
                                      <p:cBhvr>
                                        <p:cTn id="54" dur="500"/>
                                        <p:tgtEl>
                                          <p:spTgt spid="3">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barn(inVertical)">
                                      <p:cBhvr>
                                        <p:cTn id="59" dur="500"/>
                                        <p:tgtEl>
                                          <p:spTgt spid="3">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barn(inVertical)">
                                      <p:cBhvr>
                                        <p:cTn id="6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SassoonCRInfantMedium"/>
        <a:ea typeface=""/>
        <a:cs typeface=""/>
      </a:majorFont>
      <a:minorFont>
        <a:latin typeface="SassoonCRInfa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304B31C592064EA8A7C387C16883A4" ma:contentTypeVersion="18" ma:contentTypeDescription="Create a new document." ma:contentTypeScope="" ma:versionID="ba1c3c1b2f5eef4dfb98780d1a326fa6">
  <xsd:schema xmlns:xsd="http://www.w3.org/2001/XMLSchema" xmlns:xs="http://www.w3.org/2001/XMLSchema" xmlns:p="http://schemas.microsoft.com/office/2006/metadata/properties" xmlns:ns2="e19b9a41-0fe7-4f66-9ce7-aa55ed6b386a" xmlns:ns3="f2f4a6aa-212d-476b-b3c2-1c207c1fe1a6" targetNamespace="http://schemas.microsoft.com/office/2006/metadata/properties" ma:root="true" ma:fieldsID="7c71b45c744f98827087cde8cc7c16b1" ns2:_="" ns3:_="">
    <xsd:import namespace="e19b9a41-0fe7-4f66-9ce7-aa55ed6b386a"/>
    <xsd:import namespace="f2f4a6aa-212d-476b-b3c2-1c207c1fe1a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b9a41-0fe7-4f66-9ce7-aa55ed6b3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b0717ab-a1ed-4e78-9ba3-97f7e482cd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f4a6aa-212d-476b-b3c2-1c207c1fe1a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677aac2-af18-48a4-acdd-74f23bf05279}" ma:internalName="TaxCatchAll" ma:showField="CatchAllData" ma:web="f2f4a6aa-212d-476b-b3c2-1c207c1fe1a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74225A-9DEE-437F-B21B-A3C2D5B3E804}">
  <ds:schemaRefs>
    <ds:schemaRef ds:uri="http://schemas.microsoft.com/sharepoint/v3/contenttype/forms"/>
  </ds:schemaRefs>
</ds:datastoreItem>
</file>

<file path=customXml/itemProps2.xml><?xml version="1.0" encoding="utf-8"?>
<ds:datastoreItem xmlns:ds="http://schemas.openxmlformats.org/officeDocument/2006/customXml" ds:itemID="{E843134A-027D-4913-A63F-CAC0567F41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9b9a41-0fe7-4f66-9ce7-aa55ed6b386a"/>
    <ds:schemaRef ds:uri="f2f4a6aa-212d-476b-b3c2-1c207c1fe1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6608</TotalTime>
  <Words>1069</Words>
  <Application>Microsoft Office PowerPoint</Application>
  <PresentationFormat>On-screen Show (4:3)</PresentationFormat>
  <Paragraphs>131</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Aharoni</vt:lpstr>
      <vt:lpstr>Arial</vt:lpstr>
      <vt:lpstr>Calibri</vt:lpstr>
      <vt:lpstr>Comic Sans MS</vt:lpstr>
      <vt:lpstr>SassoonCRInfant</vt:lpstr>
      <vt:lpstr>SassoonCRInfantMedium</vt:lpstr>
      <vt:lpstr>Diseño predeterminado</vt:lpstr>
      <vt:lpstr>Welcome to Linden Primary School </vt:lpstr>
      <vt:lpstr>EYFS Staff</vt:lpstr>
      <vt:lpstr>Key Members of Staff</vt:lpstr>
      <vt:lpstr>Getting your child ready to start school in September</vt:lpstr>
      <vt:lpstr>PowerPoint Presentation</vt:lpstr>
      <vt:lpstr>Staggered Entry </vt:lpstr>
      <vt:lpstr>PowerPoint Presentation</vt:lpstr>
      <vt:lpstr>School Timetable</vt:lpstr>
      <vt:lpstr>Lunches, Milk and Fruit</vt:lpstr>
      <vt:lpstr>Uniform</vt:lpstr>
      <vt:lpstr>P.E</vt:lpstr>
      <vt:lpstr>Forest School</vt:lpstr>
      <vt:lpstr>Evidence Me</vt:lpstr>
      <vt:lpstr>PowerPoint Presentation</vt:lpstr>
      <vt:lpstr>Emotion Coaching</vt:lpstr>
      <vt:lpstr>Packs sent home to you</vt:lpstr>
      <vt:lpstr>What next….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Chloe Pope</cp:lastModifiedBy>
  <cp:revision>955</cp:revision>
  <dcterms:created xsi:type="dcterms:W3CDTF">2010-05-23T14:28:12Z</dcterms:created>
  <dcterms:modified xsi:type="dcterms:W3CDTF">2024-06-13T09:59:34Z</dcterms:modified>
</cp:coreProperties>
</file>